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4.xml" ContentType="application/vnd.openxmlformats-officedocument.presentationml.tags+xml"/>
  <Override PartName="/ppt/notesSlides/notesSlide1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2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3.xml" ContentType="application/vnd.openxmlformats-officedocument.presentationml.notesSlide+xml"/>
  <Override PartName="/ppt/tags/tag9.xml" ContentType="application/vnd.openxmlformats-officedocument.presentationml.tags+xml"/>
  <Override PartName="/ppt/notesSlides/notesSlide4.xml" ContentType="application/vnd.openxmlformats-officedocument.presentationml.notesSlide+xml"/>
  <Override PartName="/ppt/tags/tag10.xml" ContentType="application/vnd.openxmlformats-officedocument.presentationml.tags+xml"/>
  <Override PartName="/ppt/notesSlides/notesSlide5.xml" ContentType="application/vnd.openxmlformats-officedocument.presentationml.notesSlid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6.xml" ContentType="application/vnd.openxmlformats-officedocument.presentationml.notesSlide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notesSlides/notesSlide7.xml" ContentType="application/vnd.openxmlformats-officedocument.presentationml.notesSlide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notesSlides/notesSlide8.xml" ContentType="application/vnd.openxmlformats-officedocument.presentationml.notesSlide+xml"/>
  <Override PartName="/ppt/tags/tag17.xml" ContentType="application/vnd.openxmlformats-officedocument.presentationml.tags+xml"/>
  <Override PartName="/ppt/notesSlides/notesSlide9.xml" ContentType="application/vnd.openxmlformats-officedocument.presentationml.notesSlide+xml"/>
  <Override PartName="/ppt/tags/tag18.xml" ContentType="application/vnd.openxmlformats-officedocument.presentationml.tags+xml"/>
  <Override PartName="/ppt/notesSlides/notesSlide10.xml" ContentType="application/vnd.openxmlformats-officedocument.presentationml.notesSlide+xml"/>
  <Override PartName="/ppt/tags/tag19.xml" ContentType="application/vnd.openxmlformats-officedocument.presentationml.tags+xml"/>
  <Override PartName="/ppt/notesSlides/notesSlide11.xml" ContentType="application/vnd.openxmlformats-officedocument.presentationml.notesSlide+xml"/>
  <Override PartName="/ppt/tags/tag20.xml" ContentType="application/vnd.openxmlformats-officedocument.presentationml.tags+xml"/>
  <Override PartName="/ppt/notesSlides/notesSlide12.xml" ContentType="application/vnd.openxmlformats-officedocument.presentationml.notesSlide+xml"/>
  <Override PartName="/ppt/tags/tag21.xml" ContentType="application/vnd.openxmlformats-officedocument.presentationml.tags+xml"/>
  <Override PartName="/ppt/notesSlides/notesSlide13.xml" ContentType="application/vnd.openxmlformats-officedocument.presentationml.notesSlide+xml"/>
  <Override PartName="/ppt/tags/tag22.xml" ContentType="application/vnd.openxmlformats-officedocument.presentationml.tags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306" r:id="rId2"/>
    <p:sldId id="307" r:id="rId3"/>
    <p:sldId id="311" r:id="rId4"/>
    <p:sldId id="308" r:id="rId5"/>
    <p:sldId id="309" r:id="rId6"/>
    <p:sldId id="324" r:id="rId7"/>
    <p:sldId id="316" r:id="rId8"/>
    <p:sldId id="320" r:id="rId9"/>
    <p:sldId id="313" r:id="rId10"/>
    <p:sldId id="322" r:id="rId11"/>
    <p:sldId id="323" r:id="rId12"/>
    <p:sldId id="321" r:id="rId13"/>
    <p:sldId id="318" r:id="rId14"/>
    <p:sldId id="319" r:id="rId15"/>
    <p:sldId id="315" r:id="rId16"/>
  </p:sldIdLst>
  <p:sldSz cx="12192000" cy="6858000"/>
  <p:notesSz cx="6858000" cy="9144000"/>
  <p:custDataLst>
    <p:tags r:id="rId19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>
          <p15:clr>
            <a:srgbClr val="A4A3A4"/>
          </p15:clr>
        </p15:guide>
        <p15:guide id="3" pos="39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2F2"/>
    <a:srgbClr val="86BC25"/>
    <a:srgbClr val="6E9E1F"/>
    <a:srgbClr val="A2E72E"/>
    <a:srgbClr val="F3BE21"/>
    <a:srgbClr val="7BA681"/>
    <a:srgbClr val="28402F"/>
    <a:srgbClr val="FF58D4"/>
    <a:srgbClr val="F4AD69"/>
    <a:srgbClr val="4984C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432" autoAdjust="0"/>
    <p:restoredTop sz="62090" autoAdjust="0"/>
  </p:normalViewPr>
  <p:slideViewPr>
    <p:cSldViewPr snapToGrid="0" showGuides="1">
      <p:cViewPr>
        <p:scale>
          <a:sx n="60" d="100"/>
          <a:sy n="60" d="100"/>
        </p:scale>
        <p:origin x="2392" y="376"/>
      </p:cViewPr>
      <p:guideLst>
        <p:guide pos="3840"/>
        <p:guide orient="horz" pos="2160"/>
        <p:guide pos="39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70" d="100"/>
          <a:sy n="70" d="100"/>
        </p:scale>
        <p:origin x="2416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833701D-4330-4EE7-9BF0-6431F8E2A69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BCF998-A782-4C8A-8747-A2CA7D048A0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6C422E-181F-4E69-B889-4841EA1EE446}" type="datetimeFigureOut">
              <a:rPr lang="en-ID" smtClean="0"/>
              <a:t>15/12/21</a:t>
            </a:fld>
            <a:endParaRPr lang="en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E3B75D-11DD-4E29-B21A-3BEFD7843AD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F2A97F-C387-40BF-A80D-9B120372ED6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41A19D-7FE1-442D-97C1-2F2B47ADDD76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18676318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0B7041-6594-4BE2-8703-78B4E00C91E5}" type="datetimeFigureOut">
              <a:rPr lang="en-ID" smtClean="0"/>
              <a:t>15/12/21</a:t>
            </a:fld>
            <a:endParaRPr lang="en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CE837E-594B-4F0F-92F5-F20D4296AC5C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4183288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Recommendation system is one of interesting applications in Data Science. In this project, I'm going to create a simplified recommendation system for Netflix movies and tv shows based on genres.</a:t>
            </a:r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CE837E-594B-4F0F-92F5-F20D4296AC5C}" type="slidenum">
              <a:rPr lang="en-ID" smtClean="0"/>
              <a:t>1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481900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majority of Netflix content whether movies or TV-shows are rated TV-MA. This type of contents are for mature, adult audiences and therefore unsuitable for children. The second highest type of contents are for children that are 14 year-old and above. These are rated TV-14</a:t>
            </a:r>
            <a:endParaRPr lang="en-S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CE837E-594B-4F0F-92F5-F20D4296AC5C}" type="slidenum">
              <a:rPr lang="en-ID" smtClean="0"/>
              <a:t>10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7520306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United States have highest rated content on the </a:t>
            </a:r>
            <a:r>
              <a:rPr lang="en-US" dirty="0" err="1"/>
              <a:t>netflix</a:t>
            </a:r>
            <a:r>
              <a:rPr lang="en-US" dirty="0"/>
              <a:t>.</a:t>
            </a:r>
            <a:endParaRPr lang="en-S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CE837E-594B-4F0F-92F5-F20D4296AC5C}" type="slidenum">
              <a:rPr lang="en-ID" smtClean="0"/>
              <a:t>11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9501337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most popular director on Netflix with the most titles</a:t>
            </a:r>
          </a:p>
          <a:p>
            <a:r>
              <a:rPr lang="en-US" dirty="0"/>
              <a:t>Rajiv </a:t>
            </a:r>
            <a:r>
              <a:rPr lang="en-US" dirty="0" err="1"/>
              <a:t>Chilaka</a:t>
            </a:r>
            <a:r>
              <a:rPr lang="en-US" dirty="0"/>
              <a:t>  (Movie)</a:t>
            </a:r>
          </a:p>
          <a:p>
            <a:r>
              <a:rPr lang="en-US" dirty="0"/>
              <a:t>Alastair </a:t>
            </a:r>
            <a:r>
              <a:rPr lang="en-US" dirty="0" err="1"/>
              <a:t>Fothergill</a:t>
            </a:r>
            <a:r>
              <a:rPr lang="en-US" dirty="0"/>
              <a:t>  (TV Show)</a:t>
            </a:r>
            <a:endParaRPr lang="en-S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CE837E-594B-4F0F-92F5-F20D4296AC5C}" type="slidenum">
              <a:rPr lang="en-ID" smtClean="0"/>
              <a:t>12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7823881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 THE END, THE Model Looks good. The system recommends similar appropriate TV SHOWS  for the same TV SHOW BASED ON HISTORY, concerning similar genres. </a:t>
            </a:r>
            <a:endParaRPr lang="en-S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CE837E-594B-4F0F-92F5-F20D4296AC5C}" type="slidenum">
              <a:rPr lang="en-ID" smtClean="0"/>
              <a:t>13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6605846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get better result  more algorithm models will be applied in the second stage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like </a:t>
            </a:r>
            <a:endParaRPr lang="en-SA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S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collaborative filtering algorithm 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where it will use</a:t>
            </a:r>
            <a:r>
              <a:rPr lang="en-S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“User Behavior” for recommending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en-S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CE837E-594B-4F0F-92F5-F20D4296AC5C}" type="slidenum">
              <a:rPr lang="en-ID" smtClean="0"/>
              <a:t>15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9927069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CE837E-594B-4F0F-92F5-F20D4296AC5C}" type="slidenum">
              <a:rPr lang="en-ID" smtClean="0"/>
              <a:t>2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0773607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First an Exploratory Data Analysis (EDA) will be presented to understand and describe the data in a better way through interactive graphs. After that, a recommendation engine for Movies and TV shows on Netflix is demonstrated.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Visualization </a:t>
            </a:r>
            <a:r>
              <a:rPr lang="en-S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would enable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better understanding of </a:t>
            </a:r>
            <a:r>
              <a:rPr lang="en-S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most content type on Netflix movies or TV shows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</a:t>
            </a:r>
            <a:r>
              <a:rPr lang="en-S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variety of Content by Rating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Also, </a:t>
            </a:r>
            <a:r>
              <a:rPr lang="en-S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highest amount of content produced by country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Another aspect is to identify the</a:t>
            </a:r>
            <a:r>
              <a:rPr lang="en-S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most popular director on Netflix with the most titles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.on the another hand, Recommendation model, is proposed to find Movies and TV Shows users might like based in history.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SA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S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CE837E-594B-4F0F-92F5-F20D4296AC5C}" type="slidenum">
              <a:rPr lang="en-ID" smtClean="0"/>
              <a:t>3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298478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Netflix Main business is its subscription-based streaming service, which provide online streaming of a collection of films and television series, including those produced in-house..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Netflix use those predictions to make personal movie and tv shows recommendations based on each customer’s unique tastes..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CE837E-594B-4F0F-92F5-F20D4296AC5C}" type="slidenum">
              <a:rPr lang="en-ID" smtClean="0"/>
              <a:t>4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1798380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data I used is TV Shows and Movies listed on the Netflix dataset from Kaggle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CE837E-594B-4F0F-92F5-F20D4296AC5C}" type="slidenum">
              <a:rPr lang="en-ID" smtClean="0"/>
              <a:t>5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5943394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rtl="0"/>
            <a:r>
              <a:rPr lang="en-S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 used dropna() to drop any row with null value.There are a total of 4,307 null values across the entire dataset with 2,634 missing points under "director", 825 under "cast", 831 under "country", 10 under "date_added", and 4 under "rating"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vl="0" rtl="0"/>
            <a:endParaRPr lang="en-SA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S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Imputation is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used as a</a:t>
            </a:r>
            <a:r>
              <a:rPr lang="en-S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treatment method for missing value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this project </a:t>
            </a:r>
            <a:r>
              <a:rPr lang="en-S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by filling it In this module,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 used </a:t>
            </a:r>
            <a:r>
              <a:rPr lang="en-S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fillna function from Pandas for this imputation. Drop rows containing missing values. Can use the dropna function from Pandas</a:t>
            </a:r>
          </a:p>
          <a:p>
            <a:pPr lvl="0"/>
            <a:endParaRPr lang="en-SA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S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missing values,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</a:t>
            </a:r>
            <a:r>
              <a:rPr lang="en-S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ince "director", "cast", and "country" contain the majority of null values, we chose to treat each missing value is unavailable. The other two label "date_added" and "rating" contain an insignificant portion of the data so it drops from the dataset. Finally,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there are </a:t>
            </a:r>
            <a:r>
              <a:rPr lang="en-S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 more missing values in the data frame.</a:t>
            </a:r>
          </a:p>
          <a:p>
            <a:endParaRPr lang="en-S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CE837E-594B-4F0F-92F5-F20D4296AC5C}" type="slidenum">
              <a:rPr lang="en-ID" smtClean="0"/>
              <a:t>6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1818803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rtl="0"/>
            <a:r>
              <a:rPr lang="en-S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this recommender system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 used </a:t>
            </a:r>
            <a:r>
              <a:rPr lang="en-S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Content-based Filtering technique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find the </a:t>
            </a:r>
            <a:r>
              <a:rPr lang="en-S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similarity between content that the user has already consumed and the recommended.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tx2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tx2"/>
                </a:solidFill>
              </a:rPr>
              <a:t>Content-based Filtering is </a:t>
            </a:r>
            <a:r>
              <a:rPr lang="en-US" sz="1200" b="1" dirty="0">
                <a:solidFill>
                  <a:schemeClr val="tx2"/>
                </a:solidFill>
              </a:rPr>
              <a:t>a Machine Learning technique that uses similarities in features to make decisions</a:t>
            </a:r>
            <a:r>
              <a:rPr lang="en-US" sz="1200" dirty="0">
                <a:solidFill>
                  <a:schemeClr val="tx2"/>
                </a:solidFill>
              </a:rPr>
              <a:t>. This technique is often used in recommender systems, which are algorithms designed to advertise or recommend things to users based on knowledge accumulated about the user.</a:t>
            </a:r>
            <a:endParaRPr lang="en-SA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SA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S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 appled the The </a:t>
            </a:r>
            <a:r>
              <a:rPr lang="en-SA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nearest neighbour algorithm model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</a:t>
            </a:r>
            <a:r>
              <a:rPr lang="en-S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calculate the </a:t>
            </a:r>
            <a:r>
              <a:rPr lang="en-SA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“distance” between the target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tv show</a:t>
            </a:r>
            <a:r>
              <a:rPr lang="en-S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and every other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tv show</a:t>
            </a:r>
            <a:r>
              <a:rPr lang="en-S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</a:t>
            </a:r>
            <a:r>
              <a:rPr lang="en-S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database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(nearest 5)</a:t>
            </a:r>
            <a:r>
              <a:rPr lang="en-S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then it ranks its distances and returns the top K nearest neighbor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tv show</a:t>
            </a:r>
            <a:r>
              <a:rPr lang="en-S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as the most similar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tv show </a:t>
            </a:r>
            <a:r>
              <a:rPr lang="en-S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recommendations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SA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b="0" i="0" u="none" strike="noStrike" dirty="0">
              <a:solidFill>
                <a:schemeClr val="tx2"/>
              </a:solidFill>
              <a:effectLst/>
              <a:latin typeface="Google Sans Tex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 normalize the data by scaling each feature to a given range between zero and one min-max scaling.</a:t>
            </a:r>
            <a:endParaRPr lang="en-US" sz="2000" b="0" i="0" u="none" strike="noStrike" dirty="0">
              <a:solidFill>
                <a:schemeClr val="tx2"/>
              </a:solidFill>
              <a:effectLst/>
              <a:latin typeface="Google Sans Tex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0" i="0" u="none" strike="noStrike" dirty="0">
                <a:solidFill>
                  <a:schemeClr val="tx2"/>
                </a:solidFill>
                <a:effectLst/>
                <a:latin typeface="Google Sans Text"/>
              </a:rPr>
              <a:t>MinMaxScaler</a:t>
            </a:r>
            <a:r>
              <a:rPr lang="en-US" sz="1200" b="0" i="0" u="none" strike="noStrike" dirty="0">
                <a:solidFill>
                  <a:schemeClr val="tx2"/>
                </a:solidFill>
                <a:effectLst/>
                <a:latin typeface="Google Sans Text"/>
              </a:rPr>
              <a:t>. </a:t>
            </a:r>
            <a:r>
              <a:rPr lang="en-US" sz="1200" b="1" i="0" u="none" strike="noStrike" dirty="0">
                <a:solidFill>
                  <a:schemeClr val="tx2"/>
                </a:solidFill>
                <a:effectLst/>
                <a:latin typeface="Google Sans Text"/>
              </a:rPr>
              <a:t>Transform features by scaling each feature to a given range</a:t>
            </a:r>
            <a:r>
              <a:rPr lang="en-US" sz="1200" b="0" i="0" u="none" strike="noStrike" dirty="0">
                <a:solidFill>
                  <a:schemeClr val="tx2"/>
                </a:solidFill>
                <a:effectLst/>
                <a:latin typeface="Google Sans Text"/>
              </a:rPr>
              <a:t>. This estimator scales and translates each feature individually such that it is in the given range on the training set, e.g. between zero and one.</a:t>
            </a:r>
            <a:endParaRPr lang="en-SA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>
                <a:solidFill>
                  <a:schemeClr val="tx2"/>
                </a:solidFill>
                <a:effectLst/>
                <a:latin typeface="Google Sans Text"/>
              </a:rPr>
              <a:t>Normalization</a:t>
            </a:r>
            <a:r>
              <a:rPr lang="en-US" sz="1200" b="0" i="0" u="none" strike="noStrike" dirty="0">
                <a:solidFill>
                  <a:schemeClr val="tx2"/>
                </a:solidFill>
                <a:effectLst/>
                <a:latin typeface="Google Sans Text"/>
              </a:rPr>
              <a:t> refers to the rescaling of the features to a range of </a:t>
            </a:r>
            <a:r>
              <a:rPr lang="en-US" sz="1200" b="1" i="0" u="none" strike="noStrike" dirty="0">
                <a:solidFill>
                  <a:schemeClr val="tx2"/>
                </a:solidFill>
                <a:effectLst/>
                <a:latin typeface="Google Sans Text"/>
              </a:rPr>
              <a:t>[0, 1]</a:t>
            </a:r>
            <a:r>
              <a:rPr lang="en-US" sz="1200" b="0" i="0" u="none" strike="noStrike" dirty="0">
                <a:solidFill>
                  <a:schemeClr val="tx2"/>
                </a:solidFill>
                <a:effectLst/>
                <a:latin typeface="Google Sans Text"/>
              </a:rPr>
              <a:t>, which is a special case of min-max scaling. To normalize the data, the min-max scaling can be applied to one or more feature columns</a:t>
            </a:r>
            <a:endParaRPr lang="en-SA" sz="1200" dirty="0">
              <a:solidFill>
                <a:schemeClr val="tx2"/>
              </a:solidFill>
            </a:endParaRPr>
          </a:p>
          <a:p>
            <a:endParaRPr lang="en-S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CE837E-594B-4F0F-92F5-F20D4296AC5C}" type="slidenum">
              <a:rPr lang="en-ID" smtClean="0"/>
              <a:t>7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2165262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THESE ARE SOME OF THE Python library USED in this project for modeling to build data science models</a:t>
            </a:r>
            <a:endParaRPr lang="en-S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CE837E-594B-4F0F-92F5-F20D4296AC5C}" type="slidenum">
              <a:rPr lang="en-ID" smtClean="0"/>
              <a:t>8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5991436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u="none" strike="noStrike" dirty="0">
                <a:solidFill>
                  <a:srgbClr val="151515"/>
                </a:solidFill>
                <a:effectLst/>
                <a:latin typeface="Roboto" panose="020F0502020204030204" pitchFamily="34" charset="0"/>
              </a:rPr>
              <a:t>We have drawn many interesting inferences from the dataset Netflix titles, here's a summary of the few of them: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i="0" u="none" strike="noStrike" dirty="0">
              <a:solidFill>
                <a:srgbClr val="151515"/>
              </a:solidFill>
              <a:effectLst/>
              <a:latin typeface="Roboto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u="none" strike="noStrike" dirty="0">
                <a:solidFill>
                  <a:srgbClr val="151515"/>
                </a:solidFill>
                <a:effectLst/>
                <a:latin typeface="Roboto" panose="020F0502020204030204" pitchFamily="34" charset="0"/>
              </a:rPr>
              <a:t>Netflix primarily lists two types of contents -movies and TV-shows on their streaming site.</a:t>
            </a:r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 shown in the Pie chart above it is evident that there are more Movies on Netflix than TV shows.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CE837E-594B-4F0F-92F5-F20D4296AC5C}" type="slidenum">
              <a:rPr lang="en-ID" smtClean="0"/>
              <a:t>9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9927703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E2FFAA-25BE-47A2-A60E-349BE354A8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3DAA34-980C-44A0-9965-D1AF72E12A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73141430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3295E-5F2E-469B-B4C3-767643F28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A84A6C5-DA12-455A-81DD-2B5C41D0E99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A59A1D-8CC0-43CE-9EB7-F5DE71D0A3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14155F6-992C-8A46-9F2F-5A404489679B}"/>
              </a:ext>
            </a:extLst>
          </p:cNvPr>
          <p:cNvSpPr/>
          <p:nvPr userDrawn="1"/>
        </p:nvSpPr>
        <p:spPr>
          <a:xfrm>
            <a:off x="11295856" y="6380308"/>
            <a:ext cx="362744" cy="47769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ID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634A233-B331-6544-AE59-8C93062DBD4D}"/>
              </a:ext>
            </a:extLst>
          </p:cNvPr>
          <p:cNvSpPr txBox="1"/>
          <p:nvPr userDrawn="1"/>
        </p:nvSpPr>
        <p:spPr>
          <a:xfrm>
            <a:off x="11311334" y="6474609"/>
            <a:ext cx="331788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fld id="{40876BFF-1584-4FA6-A406-00684317F9C8}" type="slidenum">
              <a:rPr lang="en-US" sz="1000" b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‹#›</a:t>
            </a:fld>
            <a:endParaRPr lang="en-US" sz="10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75A253F-0B42-1D4C-A2B4-E84BB102A5B7}"/>
              </a:ext>
            </a:extLst>
          </p:cNvPr>
          <p:cNvSpPr txBox="1"/>
          <p:nvPr userDrawn="1"/>
        </p:nvSpPr>
        <p:spPr>
          <a:xfrm>
            <a:off x="9863568" y="6489998"/>
            <a:ext cx="1241788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800" b="0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Place Your Footer Here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DC44CC5-8BDA-344D-B151-C38195073F7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356" y="6465116"/>
            <a:ext cx="649478" cy="172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1049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C3B649-33B5-49E0-AF95-5C2F74360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B1F3234-B853-4DD4-ACD3-949D5F2843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33400" y="1825624"/>
            <a:ext cx="11125200" cy="44227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950476C-AC13-0C41-A5BF-7DD639448237}"/>
              </a:ext>
            </a:extLst>
          </p:cNvPr>
          <p:cNvSpPr/>
          <p:nvPr userDrawn="1"/>
        </p:nvSpPr>
        <p:spPr>
          <a:xfrm>
            <a:off x="11295856" y="6380308"/>
            <a:ext cx="362744" cy="47769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ID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8717987-E362-934D-A77D-074758D079F8}"/>
              </a:ext>
            </a:extLst>
          </p:cNvPr>
          <p:cNvSpPr txBox="1"/>
          <p:nvPr userDrawn="1"/>
        </p:nvSpPr>
        <p:spPr>
          <a:xfrm>
            <a:off x="11311334" y="6474609"/>
            <a:ext cx="331788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fld id="{40876BFF-1584-4FA6-A406-00684317F9C8}" type="slidenum">
              <a:rPr lang="en-US" sz="1000" b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‹#›</a:t>
            </a:fld>
            <a:endParaRPr lang="en-US" sz="10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8B27656-5380-184B-A0F6-6A01E46EE1AE}"/>
              </a:ext>
            </a:extLst>
          </p:cNvPr>
          <p:cNvSpPr txBox="1"/>
          <p:nvPr userDrawn="1"/>
        </p:nvSpPr>
        <p:spPr>
          <a:xfrm>
            <a:off x="9863568" y="6489998"/>
            <a:ext cx="1241788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800" b="0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Place Your Footer Here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D1667B1-421A-CD46-A900-6634FC6D1F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356" y="6465116"/>
            <a:ext cx="649478" cy="172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6880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874D309-A159-49EF-AA30-9AD12AF5DB5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4"/>
            <a:ext cx="2933700" cy="58832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C069772-6562-4B91-92CF-F6615BFA12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33400" y="365124"/>
            <a:ext cx="8039100" cy="58832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A90D606-7DC0-8C48-9E7D-CFAFF0AEC24C}"/>
              </a:ext>
            </a:extLst>
          </p:cNvPr>
          <p:cNvSpPr/>
          <p:nvPr userDrawn="1"/>
        </p:nvSpPr>
        <p:spPr>
          <a:xfrm>
            <a:off x="11295856" y="6380308"/>
            <a:ext cx="362744" cy="47769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ID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8708F47-4C2E-784A-B5ED-5CA57D343619}"/>
              </a:ext>
            </a:extLst>
          </p:cNvPr>
          <p:cNvSpPr txBox="1"/>
          <p:nvPr userDrawn="1"/>
        </p:nvSpPr>
        <p:spPr>
          <a:xfrm>
            <a:off x="11311334" y="6474609"/>
            <a:ext cx="331788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fld id="{40876BFF-1584-4FA6-A406-00684317F9C8}" type="slidenum">
              <a:rPr lang="en-US" sz="1000" b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‹#›</a:t>
            </a:fld>
            <a:endParaRPr lang="en-US" sz="10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0B2837-13DE-B848-8DB5-C444D4C9BCE9}"/>
              </a:ext>
            </a:extLst>
          </p:cNvPr>
          <p:cNvSpPr txBox="1"/>
          <p:nvPr userDrawn="1"/>
        </p:nvSpPr>
        <p:spPr>
          <a:xfrm>
            <a:off x="9863568" y="6489998"/>
            <a:ext cx="1241788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800" b="0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Place Your Footer Here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F843B50-88EA-904A-9867-056A2D72430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356" y="6465116"/>
            <a:ext cx="649478" cy="172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5908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943E93-BC38-4864-A0B9-1D0652470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04DEF6-B94F-4858-A2BA-F37F3A9A60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825624"/>
            <a:ext cx="11125200" cy="44227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FF168A1-1B86-C546-A187-DBD938F94F19}"/>
              </a:ext>
            </a:extLst>
          </p:cNvPr>
          <p:cNvSpPr/>
          <p:nvPr userDrawn="1"/>
        </p:nvSpPr>
        <p:spPr>
          <a:xfrm>
            <a:off x="11295856" y="6380308"/>
            <a:ext cx="362744" cy="47769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ID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810A27-0A67-824D-848B-DF92C0F24543}"/>
              </a:ext>
            </a:extLst>
          </p:cNvPr>
          <p:cNvSpPr txBox="1"/>
          <p:nvPr userDrawn="1"/>
        </p:nvSpPr>
        <p:spPr>
          <a:xfrm>
            <a:off x="11311334" y="6474609"/>
            <a:ext cx="331788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fld id="{40876BFF-1584-4FA6-A406-00684317F9C8}" type="slidenum">
              <a:rPr lang="en-US" sz="1000" b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‹#›</a:t>
            </a:fld>
            <a:endParaRPr lang="en-US" sz="10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686A002-D32B-D445-8547-92FF80C7E973}"/>
              </a:ext>
            </a:extLst>
          </p:cNvPr>
          <p:cNvSpPr txBox="1"/>
          <p:nvPr userDrawn="1"/>
        </p:nvSpPr>
        <p:spPr>
          <a:xfrm>
            <a:off x="9863568" y="6489998"/>
            <a:ext cx="1241788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800" b="0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Place Your Footer Here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495EB05-7EDF-4044-9CEA-D481A9953A1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356" y="6465116"/>
            <a:ext cx="649478" cy="172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7716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E63D7A-540E-425A-BEF5-69BB8D40BC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3CBEA5-6625-4A00-B51E-8641A4AE23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919858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DD00FA-CA57-4FCA-BFA6-C374C16C9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40965A-09CA-4AA8-9C52-A5770F4234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33400" y="1825624"/>
            <a:ext cx="5486400" cy="44227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9E6E0D-8C89-4C4D-B2ED-BC0A4867F9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4"/>
            <a:ext cx="5486400" cy="44227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D43614-C591-1C4D-B406-80E4FAFA209D}"/>
              </a:ext>
            </a:extLst>
          </p:cNvPr>
          <p:cNvSpPr/>
          <p:nvPr userDrawn="1"/>
        </p:nvSpPr>
        <p:spPr>
          <a:xfrm>
            <a:off x="11295856" y="6380308"/>
            <a:ext cx="362744" cy="47769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ID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4EDF3E-5B30-684D-9AF3-FF4A6345E030}"/>
              </a:ext>
            </a:extLst>
          </p:cNvPr>
          <p:cNvSpPr txBox="1"/>
          <p:nvPr userDrawn="1"/>
        </p:nvSpPr>
        <p:spPr>
          <a:xfrm>
            <a:off x="11311334" y="6474609"/>
            <a:ext cx="331788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fld id="{40876BFF-1584-4FA6-A406-00684317F9C8}" type="slidenum">
              <a:rPr lang="en-US" sz="1000" b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‹#›</a:t>
            </a:fld>
            <a:endParaRPr lang="en-US" sz="10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B1BCABC-72DF-C247-9C97-BDF9CA4FA12C}"/>
              </a:ext>
            </a:extLst>
          </p:cNvPr>
          <p:cNvSpPr txBox="1"/>
          <p:nvPr userDrawn="1"/>
        </p:nvSpPr>
        <p:spPr>
          <a:xfrm>
            <a:off x="9863568" y="6489998"/>
            <a:ext cx="1241788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800" b="0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Place Your Footer Here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03B75EC-C578-2C40-9FAC-FDC1F395E71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356" y="6465116"/>
            <a:ext cx="649478" cy="172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7706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BB064-2B6B-4DB3-B5F2-73FB6436F6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365125"/>
            <a:ext cx="11128376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0364BD-656F-49D4-978C-1EF0460DC8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3400" y="1681163"/>
            <a:ext cx="5464175" cy="83704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CC1E74-B5DE-489B-8062-6F648F39AF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33400" y="2505074"/>
            <a:ext cx="5464175" cy="374332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D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CD74AC3-B164-43D5-8EE3-2B3FACE1F05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4864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D59746C-CBAC-4D9D-AFCA-8ED31A88891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4"/>
            <a:ext cx="5486400" cy="374332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D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458B7B1-818C-D549-9796-F885BB8BA803}"/>
              </a:ext>
            </a:extLst>
          </p:cNvPr>
          <p:cNvSpPr/>
          <p:nvPr userDrawn="1"/>
        </p:nvSpPr>
        <p:spPr>
          <a:xfrm>
            <a:off x="11295856" y="6380308"/>
            <a:ext cx="362744" cy="47769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ID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286BBF8-A8A3-2F45-8CDA-D1DFDEFA5027}"/>
              </a:ext>
            </a:extLst>
          </p:cNvPr>
          <p:cNvSpPr txBox="1"/>
          <p:nvPr userDrawn="1"/>
        </p:nvSpPr>
        <p:spPr>
          <a:xfrm>
            <a:off x="11311334" y="6474609"/>
            <a:ext cx="331788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fld id="{40876BFF-1584-4FA6-A406-00684317F9C8}" type="slidenum">
              <a:rPr lang="en-US" sz="1000" b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‹#›</a:t>
            </a:fld>
            <a:endParaRPr lang="en-US" sz="10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01B4E94-1179-694E-8A37-B466900D9652}"/>
              </a:ext>
            </a:extLst>
          </p:cNvPr>
          <p:cNvSpPr txBox="1"/>
          <p:nvPr userDrawn="1"/>
        </p:nvSpPr>
        <p:spPr>
          <a:xfrm>
            <a:off x="9863568" y="6489998"/>
            <a:ext cx="1241788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800" b="0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Place Your Footer Here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970D4DF-77AC-F640-91A9-511F893D60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356" y="6465116"/>
            <a:ext cx="649478" cy="172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5286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ADFF5-D2DF-4F4C-B84D-A9AF846D8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FA335DA-55DD-F546-91D4-966DFB97BF85}"/>
              </a:ext>
            </a:extLst>
          </p:cNvPr>
          <p:cNvSpPr/>
          <p:nvPr userDrawn="1"/>
        </p:nvSpPr>
        <p:spPr>
          <a:xfrm>
            <a:off x="11295856" y="6380308"/>
            <a:ext cx="362744" cy="47769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ID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1F5474C-0304-FB44-BFEF-420F959E659F}"/>
              </a:ext>
            </a:extLst>
          </p:cNvPr>
          <p:cNvSpPr txBox="1"/>
          <p:nvPr userDrawn="1"/>
        </p:nvSpPr>
        <p:spPr>
          <a:xfrm>
            <a:off x="11311334" y="6474609"/>
            <a:ext cx="331788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fld id="{40876BFF-1584-4FA6-A406-00684317F9C8}" type="slidenum">
              <a:rPr lang="en-US" sz="1000" b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‹#›</a:t>
            </a:fld>
            <a:endParaRPr lang="en-US" sz="10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42C1654-41ED-C644-9265-6D07DB01AD18}"/>
              </a:ext>
            </a:extLst>
          </p:cNvPr>
          <p:cNvSpPr txBox="1"/>
          <p:nvPr userDrawn="1"/>
        </p:nvSpPr>
        <p:spPr>
          <a:xfrm>
            <a:off x="9863568" y="6489998"/>
            <a:ext cx="1241788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800" b="0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Place Your Footer Here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91E20B9-0F8A-E644-B066-3635B0F3C37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356" y="6465116"/>
            <a:ext cx="649478" cy="172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2205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3190A20-3C04-DC4E-A880-61B87B2EC187}"/>
              </a:ext>
            </a:extLst>
          </p:cNvPr>
          <p:cNvSpPr/>
          <p:nvPr userDrawn="1"/>
        </p:nvSpPr>
        <p:spPr>
          <a:xfrm>
            <a:off x="11295856" y="6380308"/>
            <a:ext cx="362744" cy="47769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ID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B5C449-D20B-064B-9BC3-66C4F03460ED}"/>
              </a:ext>
            </a:extLst>
          </p:cNvPr>
          <p:cNvSpPr txBox="1"/>
          <p:nvPr userDrawn="1"/>
        </p:nvSpPr>
        <p:spPr>
          <a:xfrm>
            <a:off x="11311334" y="6474609"/>
            <a:ext cx="331788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fld id="{40876BFF-1584-4FA6-A406-00684317F9C8}" type="slidenum">
              <a:rPr lang="en-US" sz="1000" b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‹#›</a:t>
            </a:fld>
            <a:endParaRPr lang="en-US" sz="10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406CF16-3E82-EC4D-8E09-241521E37D37}"/>
              </a:ext>
            </a:extLst>
          </p:cNvPr>
          <p:cNvSpPr txBox="1"/>
          <p:nvPr userDrawn="1"/>
        </p:nvSpPr>
        <p:spPr>
          <a:xfrm>
            <a:off x="9863568" y="6489998"/>
            <a:ext cx="1241788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800" b="0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Place Your Footer Here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00CD30-031B-1E4F-8A4C-D91718A8645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356" y="6465116"/>
            <a:ext cx="649478" cy="172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1880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5396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B33DCC-E58D-4E90-BD32-93612EB101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B7CF97-5037-48C8-8243-48B5F78702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953ED2-55B1-4F90-9569-25377B50E6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95BA77D-1837-FB4B-9C22-C05D840C8D47}"/>
              </a:ext>
            </a:extLst>
          </p:cNvPr>
          <p:cNvSpPr/>
          <p:nvPr userDrawn="1"/>
        </p:nvSpPr>
        <p:spPr>
          <a:xfrm>
            <a:off x="11295856" y="6380308"/>
            <a:ext cx="362744" cy="47769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ID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DBDFF62-B7F1-3E4B-8AB5-5F46CE420CAC}"/>
              </a:ext>
            </a:extLst>
          </p:cNvPr>
          <p:cNvSpPr txBox="1"/>
          <p:nvPr userDrawn="1"/>
        </p:nvSpPr>
        <p:spPr>
          <a:xfrm>
            <a:off x="11311334" y="6474609"/>
            <a:ext cx="331788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fld id="{40876BFF-1584-4FA6-A406-00684317F9C8}" type="slidenum">
              <a:rPr lang="en-US" sz="1000" b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‹#›</a:t>
            </a:fld>
            <a:endParaRPr lang="en-US" sz="10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52BAD4D-AE91-7149-A392-9D7FAE489D86}"/>
              </a:ext>
            </a:extLst>
          </p:cNvPr>
          <p:cNvSpPr txBox="1"/>
          <p:nvPr userDrawn="1"/>
        </p:nvSpPr>
        <p:spPr>
          <a:xfrm>
            <a:off x="9863568" y="6489998"/>
            <a:ext cx="1241788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800" b="0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Place Your Footer Here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35C37BA-D441-7E4C-BEE2-4F4DDB6F01B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356" y="6465116"/>
            <a:ext cx="649478" cy="172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4512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18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3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2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vmlDrawing" Target="../drawings/vmlDrawing1.v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304C8778-E6B3-CC41-8F0E-5881E13CE3B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5"/>
            </p:custDataLst>
            <p:extLst>
              <p:ext uri="{D42A27DB-BD31-4B8C-83A1-F6EECF244321}">
                <p14:modId xmlns:p14="http://schemas.microsoft.com/office/powerpoint/2010/main" val="3677372723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5" name="think-cell Slide" r:id="rId17" imgW="7772400" imgH="10058400" progId="TCLayout.ActiveDocument.1">
                  <p:embed/>
                </p:oleObj>
              </mc:Choice>
              <mc:Fallback>
                <p:oleObj name="think-cell Slide" r:id="rId17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B621A934-B65D-CD4E-8BE0-77B3D33BC55F}"/>
              </a:ext>
            </a:extLst>
          </p:cNvPr>
          <p:cNvSpPr/>
          <p:nvPr userDrawn="1">
            <p:custDataLst>
              <p:tags r:id="rId16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4400" b="1" i="0" baseline="0" dirty="0">
              <a:latin typeface="Segoe UI" panose="020B0502040204020203" pitchFamily="34" charset="0"/>
              <a:ea typeface="+mj-ea"/>
              <a:sym typeface="Segoe UI" panose="020B0502040204020203" pitchFamily="34" charset="0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1DE9C95-668D-4C97-99D8-074E1701B4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406400"/>
            <a:ext cx="11125200" cy="889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F9BE55-B1B7-4BDF-8E9F-D05E93906A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3400" y="1524000"/>
            <a:ext cx="11125200" cy="4652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8366586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Segoe UI" panose="020B0502040204020203" pitchFamily="34" charset="0"/>
          <a:ea typeface="+mj-ea"/>
          <a:cs typeface="Segoe UI" panose="020B050204020402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36" userDrawn="1">
          <p15:clr>
            <a:srgbClr val="F26B43"/>
          </p15:clr>
        </p15:guide>
        <p15:guide id="2" pos="7344" userDrawn="1">
          <p15:clr>
            <a:srgbClr val="F26B43"/>
          </p15:clr>
        </p15:guide>
        <p15:guide id="3" orient="horz" pos="3936" userDrawn="1">
          <p15:clr>
            <a:srgbClr val="F26B43"/>
          </p15:clr>
        </p15:guide>
        <p15:guide id="5" orient="horz" pos="960" userDrawn="1">
          <p15:clr>
            <a:srgbClr val="F26B43"/>
          </p15:clr>
        </p15:guide>
        <p15:guide id="6" orient="horz" pos="81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3.emf"/><Relationship Id="rId2" Type="http://schemas.openxmlformats.org/officeDocument/2006/relationships/tags" Target="../tags/tag4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4.jpg"/><Relationship Id="rId10" Type="http://schemas.openxmlformats.org/officeDocument/2006/relationships/image" Target="../media/image7.svg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21.png"/><Relationship Id="rId2" Type="http://schemas.openxmlformats.org/officeDocument/2006/relationships/tags" Target="../tags/tag18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19.emf"/><Relationship Id="rId5" Type="http://schemas.openxmlformats.org/officeDocument/2006/relationships/oleObject" Target="../embeddings/oleObject11.bin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22.png"/><Relationship Id="rId2" Type="http://schemas.openxmlformats.org/officeDocument/2006/relationships/tags" Target="../tags/tag19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19.emf"/><Relationship Id="rId5" Type="http://schemas.openxmlformats.org/officeDocument/2006/relationships/oleObject" Target="../embeddings/oleObject12.bin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23.png"/><Relationship Id="rId2" Type="http://schemas.openxmlformats.org/officeDocument/2006/relationships/tags" Target="../tags/tag20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19.emf"/><Relationship Id="rId5" Type="http://schemas.openxmlformats.org/officeDocument/2006/relationships/oleObject" Target="../embeddings/oleObject13.bin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25.png"/><Relationship Id="rId2" Type="http://schemas.openxmlformats.org/officeDocument/2006/relationships/tags" Target="../tags/tag21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19.emf"/><Relationship Id="rId5" Type="http://schemas.openxmlformats.org/officeDocument/2006/relationships/oleObject" Target="../embeddings/oleObject14.bin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5.png"/><Relationship Id="rId2" Type="http://schemas.openxmlformats.org/officeDocument/2006/relationships/tags" Target="../tags/tag22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26.emf"/><Relationship Id="rId5" Type="http://schemas.openxmlformats.org/officeDocument/2006/relationships/oleObject" Target="../embeddings/oleObject15.bin"/><Relationship Id="rId4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tags" Target="../tags/tag6.xml"/><Relationship Id="rId7" Type="http://schemas.openxmlformats.org/officeDocument/2006/relationships/image" Target="../media/image8.emf"/><Relationship Id="rId2" Type="http://schemas.openxmlformats.org/officeDocument/2006/relationships/tags" Target="../tags/tag5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3.bin"/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tags" Target="../tags/tag8.xml"/><Relationship Id="rId7" Type="http://schemas.openxmlformats.org/officeDocument/2006/relationships/image" Target="../media/image10.emf"/><Relationship Id="rId2" Type="http://schemas.openxmlformats.org/officeDocument/2006/relationships/tags" Target="../tags/tag7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4.bin"/><Relationship Id="rId11" Type="http://schemas.openxmlformats.org/officeDocument/2006/relationships/image" Target="../media/image14.svg"/><Relationship Id="rId5" Type="http://schemas.openxmlformats.org/officeDocument/2006/relationships/notesSlide" Target="../notesSlides/notesSlide3.xml"/><Relationship Id="rId10" Type="http://schemas.openxmlformats.org/officeDocument/2006/relationships/image" Target="../media/image13.png"/><Relationship Id="rId4" Type="http://schemas.openxmlformats.org/officeDocument/2006/relationships/slideLayout" Target="../slideLayouts/slideLayout6.xml"/><Relationship Id="rId9" Type="http://schemas.openxmlformats.org/officeDocument/2006/relationships/image" Target="../media/image12.sv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16.png"/><Relationship Id="rId2" Type="http://schemas.openxmlformats.org/officeDocument/2006/relationships/tags" Target="../tags/tag9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5.emf"/><Relationship Id="rId5" Type="http://schemas.openxmlformats.org/officeDocument/2006/relationships/oleObject" Target="../embeddings/oleObject5.bin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18.png"/><Relationship Id="rId2" Type="http://schemas.openxmlformats.org/officeDocument/2006/relationships/tags" Target="../tags/tag10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17.emf"/><Relationship Id="rId5" Type="http://schemas.openxmlformats.org/officeDocument/2006/relationships/oleObject" Target="../embeddings/oleObject6.bin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tags" Target="../tags/tag12.xml"/><Relationship Id="rId7" Type="http://schemas.openxmlformats.org/officeDocument/2006/relationships/image" Target="../media/image10.emf"/><Relationship Id="rId2" Type="http://schemas.openxmlformats.org/officeDocument/2006/relationships/tags" Target="../tags/tag11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7.bin"/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tags" Target="../tags/tag14.xml"/><Relationship Id="rId7" Type="http://schemas.openxmlformats.org/officeDocument/2006/relationships/image" Target="../media/image10.emf"/><Relationship Id="rId2" Type="http://schemas.openxmlformats.org/officeDocument/2006/relationships/tags" Target="../tags/tag13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8.bin"/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tags" Target="../tags/tag16.xml"/><Relationship Id="rId7" Type="http://schemas.openxmlformats.org/officeDocument/2006/relationships/image" Target="../media/image10.emf"/><Relationship Id="rId2" Type="http://schemas.openxmlformats.org/officeDocument/2006/relationships/tags" Target="../tags/tag15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9.bin"/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20.png"/><Relationship Id="rId2" Type="http://schemas.openxmlformats.org/officeDocument/2006/relationships/tags" Target="../tags/tag17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19.emf"/><Relationship Id="rId5" Type="http://schemas.openxmlformats.org/officeDocument/2006/relationships/oleObject" Target="../embeddings/oleObject10.bin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picture containing person, indoor&#10;&#10;Description automatically generated">
            <a:extLst>
              <a:ext uri="{FF2B5EF4-FFF2-40B4-BE49-F238E27FC236}">
                <a16:creationId xmlns:a16="http://schemas.microsoft.com/office/drawing/2014/main" id="{C941E977-B0D0-CB48-B8DE-6E29C7B1F5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8520" y="-10"/>
            <a:ext cx="6583479" cy="6858009"/>
          </a:xfrm>
          <a:prstGeom prst="rect">
            <a:avLst/>
          </a:prstGeom>
        </p:spPr>
      </p:pic>
      <p:graphicFrame>
        <p:nvGraphicFramePr>
          <p:cNvPr id="13" name="Object 12" hidden="1">
            <a:extLst>
              <a:ext uri="{FF2B5EF4-FFF2-40B4-BE49-F238E27FC236}">
                <a16:creationId xmlns:a16="http://schemas.microsoft.com/office/drawing/2014/main" id="{C2EAF3DD-7326-8245-A8A5-9B677C75F871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76707471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19" name="think-cell Slide" r:id="rId6" imgW="7772400" imgH="10058400" progId="TCLayout.ActiveDocument.1">
                  <p:embed/>
                </p:oleObj>
              </mc:Choice>
              <mc:Fallback>
                <p:oleObj name="think-cell Slide" r:id="rId6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4776A65E-14B9-924B-AD4D-34DFE6CC756F}"/>
              </a:ext>
            </a:extLst>
          </p:cNvPr>
          <p:cNvSpPr/>
          <p:nvPr/>
        </p:nvSpPr>
        <p:spPr>
          <a:xfrm>
            <a:off x="4733365" y="0"/>
            <a:ext cx="7458634" cy="685800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EC70A88-4688-D948-AF5E-39093F45EA62}"/>
              </a:ext>
            </a:extLst>
          </p:cNvPr>
          <p:cNvSpPr/>
          <p:nvPr/>
        </p:nvSpPr>
        <p:spPr>
          <a:xfrm>
            <a:off x="0" y="0"/>
            <a:ext cx="533400" cy="6858000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5B3F926-81FA-F642-9BF5-2F373F0594DE}"/>
              </a:ext>
            </a:extLst>
          </p:cNvPr>
          <p:cNvSpPr/>
          <p:nvPr/>
        </p:nvSpPr>
        <p:spPr>
          <a:xfrm>
            <a:off x="0" y="0"/>
            <a:ext cx="5758774" cy="4711757"/>
          </a:xfrm>
          <a:prstGeom prst="rect">
            <a:avLst/>
          </a:prstGeom>
          <a:ln>
            <a:noFill/>
          </a:ln>
          <a:effectLst>
            <a:outerShdw blurRad="635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0F92A7-6635-1A41-8E53-44FE7C6F2B5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946" y="1419598"/>
            <a:ext cx="3800476" cy="1011588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FAB41F8B-C129-7E42-998B-F6A97E0DC7DB}"/>
              </a:ext>
            </a:extLst>
          </p:cNvPr>
          <p:cNvSpPr/>
          <p:nvPr/>
        </p:nvSpPr>
        <p:spPr>
          <a:xfrm>
            <a:off x="533400" y="4711758"/>
            <a:ext cx="5225374" cy="214624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757F610-38AA-DC4B-AF2B-93425D23F918}"/>
              </a:ext>
            </a:extLst>
          </p:cNvPr>
          <p:cNvCxnSpPr>
            <a:cxnSpLocks/>
          </p:cNvCxnSpPr>
          <p:nvPr/>
        </p:nvCxnSpPr>
        <p:spPr>
          <a:xfrm>
            <a:off x="3904735" y="5915752"/>
            <a:ext cx="4119125" cy="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Graphic 21">
            <a:extLst>
              <a:ext uri="{FF2B5EF4-FFF2-40B4-BE49-F238E27FC236}">
                <a16:creationId xmlns:a16="http://schemas.microsoft.com/office/drawing/2014/main" id="{231C2031-3D6A-E044-B959-EBC36DA6B7F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483183" y="4737848"/>
            <a:ext cx="1396199" cy="1396199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FC1E4F0-22B8-8345-AB3E-63078E274199}"/>
              </a:ext>
            </a:extLst>
          </p:cNvPr>
          <p:cNvCxnSpPr>
            <a:cxnSpLocks/>
          </p:cNvCxnSpPr>
          <p:nvPr/>
        </p:nvCxnSpPr>
        <p:spPr>
          <a:xfrm>
            <a:off x="0" y="5915752"/>
            <a:ext cx="2331720" cy="0"/>
          </a:xfrm>
          <a:prstGeom prst="line">
            <a:avLst/>
          </a:prstGeom>
          <a:ln w="9525" cap="rnd">
            <a:solidFill>
              <a:schemeClr val="accent4"/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6D00DCEA-B2E7-854B-B61C-0239A12AAC06}"/>
              </a:ext>
            </a:extLst>
          </p:cNvPr>
          <p:cNvCxnSpPr>
            <a:cxnSpLocks/>
          </p:cNvCxnSpPr>
          <p:nvPr/>
        </p:nvCxnSpPr>
        <p:spPr>
          <a:xfrm>
            <a:off x="8023860" y="5915752"/>
            <a:ext cx="4168140" cy="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C277F202-73A2-EB40-A8E7-D1643EBDE496}"/>
              </a:ext>
            </a:extLst>
          </p:cNvPr>
          <p:cNvSpPr/>
          <p:nvPr/>
        </p:nvSpPr>
        <p:spPr>
          <a:xfrm>
            <a:off x="257333" y="2955918"/>
            <a:ext cx="5194206" cy="1600438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/>
            <a:r>
              <a:rPr lang="en-SA" sz="3200" b="1" dirty="0"/>
              <a:t>MOVIES AND TV SHOWS </a:t>
            </a:r>
            <a:r>
              <a:rPr lang="en-US" sz="3200" dirty="0"/>
              <a:t>Recommendation System</a:t>
            </a:r>
            <a:r>
              <a:rPr lang="en-SA" sz="3200" b="1" dirty="0"/>
              <a:t> </a:t>
            </a:r>
            <a:r>
              <a:rPr lang="en-SA" sz="3600" dirty="0"/>
              <a:t> </a:t>
            </a:r>
          </a:p>
          <a:p>
            <a:pPr algn="ctr"/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頁尾版面配置區 2">
            <a:extLst>
              <a:ext uri="{FF2B5EF4-FFF2-40B4-BE49-F238E27FC236}">
                <a16:creationId xmlns:a16="http://schemas.microsoft.com/office/drawing/2014/main" id="{4171E096-D931-334A-965F-437BA9F8AE1F}"/>
              </a:ext>
            </a:extLst>
          </p:cNvPr>
          <p:cNvSpPr txBox="1">
            <a:spLocks/>
          </p:cNvSpPr>
          <p:nvPr/>
        </p:nvSpPr>
        <p:spPr>
          <a:xfrm>
            <a:off x="1143000" y="6501994"/>
            <a:ext cx="3958390" cy="2818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Science Bootcamps for SDAIA Academy</a:t>
            </a:r>
            <a:endParaRPr lang="en-US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6B8854F-64DB-2C4C-A185-6F1DB28EA18F}"/>
              </a:ext>
            </a:extLst>
          </p:cNvPr>
          <p:cNvSpPr txBox="1"/>
          <p:nvPr/>
        </p:nvSpPr>
        <p:spPr>
          <a:xfrm>
            <a:off x="526582" y="5594546"/>
            <a:ext cx="203085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/>
            <a:r>
              <a:rPr lang="en-US" altLang="zh-TW" sz="1600" b="1" dirty="0">
                <a:solidFill>
                  <a:schemeClr val="accent2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DINA ALSHEHRI</a:t>
            </a:r>
          </a:p>
        </p:txBody>
      </p:sp>
    </p:spTree>
    <p:extLst>
      <p:ext uri="{BB962C8B-B14F-4D97-AF65-F5344CB8AC3E}">
        <p14:creationId xmlns:p14="http://schemas.microsoft.com/office/powerpoint/2010/main" val="39333015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03F3C08A-C01E-B941-9F2F-BC97296C43B7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12" name="think-cell Slide" r:id="rId5" imgW="7772400" imgH="10058400" progId="TCLayout.ActiveDocument.1">
                  <p:embed/>
                </p:oleObj>
              </mc:Choice>
              <mc:Fallback>
                <p:oleObj name="think-cell Slide" r:id="rId5" imgW="7772400" imgH="10058400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03F3C08A-C01E-B941-9F2F-BC97296C43B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DD429926-8205-864D-8718-4CDAB1F26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300075"/>
            <a:ext cx="11125200" cy="889000"/>
          </a:xfrm>
        </p:spPr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F7882C9-41EE-C647-A724-954410BCC3AA}"/>
              </a:ext>
            </a:extLst>
          </p:cNvPr>
          <p:cNvSpPr/>
          <p:nvPr/>
        </p:nvSpPr>
        <p:spPr>
          <a:xfrm>
            <a:off x="7198240" y="1523999"/>
            <a:ext cx="4800600" cy="206980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C0B8E92-8505-EC49-94C3-A06D552EE084}"/>
              </a:ext>
            </a:extLst>
          </p:cNvPr>
          <p:cNvSpPr/>
          <p:nvPr/>
        </p:nvSpPr>
        <p:spPr>
          <a:xfrm>
            <a:off x="6741040" y="2019300"/>
            <a:ext cx="914400" cy="914400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508000" dist="38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02EFD52-AAC9-8349-A936-76EB957EEC31}"/>
              </a:ext>
            </a:extLst>
          </p:cNvPr>
          <p:cNvSpPr/>
          <p:nvPr/>
        </p:nvSpPr>
        <p:spPr>
          <a:xfrm>
            <a:off x="7846825" y="1922502"/>
            <a:ext cx="3785191" cy="1107996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en-US" sz="2400" dirty="0">
                <a:solidFill>
                  <a:srgbClr val="151515"/>
                </a:solidFill>
                <a:latin typeface="Roboto" panose="020F0502020204030204" pitchFamily="34" charset="0"/>
              </a:rPr>
              <a:t>The largest count of Movies and TV shows is made with a "TV-MA" rating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AA2E03FB-4AC0-854A-AE5E-DC7FC131B200}"/>
              </a:ext>
            </a:extLst>
          </p:cNvPr>
          <p:cNvGrpSpPr/>
          <p:nvPr/>
        </p:nvGrpSpPr>
        <p:grpSpPr>
          <a:xfrm>
            <a:off x="7024095" y="2259106"/>
            <a:ext cx="434788" cy="434788"/>
            <a:chOff x="6283326" y="1800225"/>
            <a:chExt cx="357187" cy="357188"/>
          </a:xfrm>
        </p:grpSpPr>
        <p:sp>
          <p:nvSpPr>
            <p:cNvPr id="46" name="Freeform 34">
              <a:extLst>
                <a:ext uri="{FF2B5EF4-FFF2-40B4-BE49-F238E27FC236}">
                  <a16:creationId xmlns:a16="http://schemas.microsoft.com/office/drawing/2014/main" id="{38060F68-2AB8-CE48-89E6-FC8149747C2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83326" y="1841500"/>
              <a:ext cx="285750" cy="315913"/>
            </a:xfrm>
            <a:custGeom>
              <a:avLst/>
              <a:gdLst>
                <a:gd name="T0" fmla="*/ 180 w 180"/>
                <a:gd name="T1" fmla="*/ 80 h 199"/>
                <a:gd name="T2" fmla="*/ 180 w 180"/>
                <a:gd name="T3" fmla="*/ 199 h 199"/>
                <a:gd name="T4" fmla="*/ 0 w 180"/>
                <a:gd name="T5" fmla="*/ 199 h 199"/>
                <a:gd name="T6" fmla="*/ 0 w 180"/>
                <a:gd name="T7" fmla="*/ 0 h 199"/>
                <a:gd name="T8" fmla="*/ 152 w 180"/>
                <a:gd name="T9" fmla="*/ 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0" h="199">
                  <a:moveTo>
                    <a:pt x="180" y="80"/>
                  </a:moveTo>
                  <a:lnTo>
                    <a:pt x="180" y="199"/>
                  </a:lnTo>
                  <a:lnTo>
                    <a:pt x="0" y="199"/>
                  </a:lnTo>
                  <a:lnTo>
                    <a:pt x="0" y="0"/>
                  </a:lnTo>
                  <a:lnTo>
                    <a:pt x="152" y="0"/>
                  </a:lnTo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7" name="Freeform 35">
              <a:extLst>
                <a:ext uri="{FF2B5EF4-FFF2-40B4-BE49-F238E27FC236}">
                  <a16:creationId xmlns:a16="http://schemas.microsoft.com/office/drawing/2014/main" id="{1C71EEC8-1FA9-4041-A61F-ABF523FE0CBE}"/>
                </a:ext>
              </a:extLst>
            </p:cNvPr>
            <p:cNvSpPr>
              <a:spLocks/>
            </p:cNvSpPr>
            <p:nvPr/>
          </p:nvSpPr>
          <p:spPr bwMode="auto">
            <a:xfrm>
              <a:off x="6437313" y="1800225"/>
              <a:ext cx="203200" cy="203200"/>
            </a:xfrm>
            <a:custGeom>
              <a:avLst/>
              <a:gdLst>
                <a:gd name="T0" fmla="*/ 12 w 54"/>
                <a:gd name="T1" fmla="*/ 48 h 54"/>
                <a:gd name="T2" fmla="*/ 0 w 54"/>
                <a:gd name="T3" fmla="*/ 54 h 54"/>
                <a:gd name="T4" fmla="*/ 6 w 54"/>
                <a:gd name="T5" fmla="*/ 42 h 54"/>
                <a:gd name="T6" fmla="*/ 44 w 54"/>
                <a:gd name="T7" fmla="*/ 4 h 54"/>
                <a:gd name="T8" fmla="*/ 50 w 54"/>
                <a:gd name="T9" fmla="*/ 10 h 54"/>
                <a:gd name="T10" fmla="*/ 12 w 54"/>
                <a:gd name="T11" fmla="*/ 48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4" h="54">
                  <a:moveTo>
                    <a:pt x="12" y="48"/>
                  </a:moveTo>
                  <a:cubicBezTo>
                    <a:pt x="0" y="54"/>
                    <a:pt x="0" y="54"/>
                    <a:pt x="0" y="54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44" y="4"/>
                    <a:pt x="44" y="4"/>
                    <a:pt x="44" y="4"/>
                  </a:cubicBezTo>
                  <a:cubicBezTo>
                    <a:pt x="48" y="0"/>
                    <a:pt x="54" y="6"/>
                    <a:pt x="50" y="10"/>
                  </a:cubicBezTo>
                  <a:lnTo>
                    <a:pt x="12" y="48"/>
                  </a:lnTo>
                  <a:close/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8" name="Line 36">
              <a:extLst>
                <a:ext uri="{FF2B5EF4-FFF2-40B4-BE49-F238E27FC236}">
                  <a16:creationId xmlns:a16="http://schemas.microsoft.com/office/drawing/2014/main" id="{FEEA81BF-8EB5-2042-A07A-627437B425F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580188" y="1836738"/>
              <a:ext cx="23813" cy="23813"/>
            </a:xfrm>
            <a:prstGeom prst="line">
              <a:avLst/>
            </a:pr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pic>
        <p:nvPicPr>
          <p:cNvPr id="6" name="Picture 5" descr="Chart, bar chart, histogram&#10;&#10;Description automatically generated">
            <a:extLst>
              <a:ext uri="{FF2B5EF4-FFF2-40B4-BE49-F238E27FC236}">
                <a16:creationId xmlns:a16="http://schemas.microsoft.com/office/drawing/2014/main" id="{EF3640F1-163F-BB44-8FD7-C92569B4AAD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29" y="1105786"/>
            <a:ext cx="6423217" cy="5241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2166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03F3C08A-C01E-B941-9F2F-BC97296C43B7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60" name="think-cell Slide" r:id="rId5" imgW="7772400" imgH="10058400" progId="TCLayout.ActiveDocument.1">
                  <p:embed/>
                </p:oleObj>
              </mc:Choice>
              <mc:Fallback>
                <p:oleObj name="think-cell Slide" r:id="rId5" imgW="7772400" imgH="10058400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03F3C08A-C01E-B941-9F2F-BC97296C43B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DD429926-8205-864D-8718-4CDAB1F26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196" y="470195"/>
            <a:ext cx="11125200" cy="889000"/>
          </a:xfrm>
        </p:spPr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5724A14-801A-1246-A4D0-47CCDDC8181C}"/>
              </a:ext>
            </a:extLst>
          </p:cNvPr>
          <p:cNvSpPr/>
          <p:nvPr/>
        </p:nvSpPr>
        <p:spPr>
          <a:xfrm>
            <a:off x="544035" y="3836894"/>
            <a:ext cx="4800600" cy="1905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E09B63A-A62C-9946-924B-FAB8B55B1D26}"/>
              </a:ext>
            </a:extLst>
          </p:cNvPr>
          <p:cNvSpPr/>
          <p:nvPr/>
        </p:nvSpPr>
        <p:spPr>
          <a:xfrm>
            <a:off x="86835" y="4332194"/>
            <a:ext cx="914400" cy="914400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508000" dist="38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F813A09-7742-5A4A-9A04-B5E7F883534B}"/>
              </a:ext>
            </a:extLst>
          </p:cNvPr>
          <p:cNvSpPr/>
          <p:nvPr/>
        </p:nvSpPr>
        <p:spPr>
          <a:xfrm>
            <a:off x="1145805" y="4235398"/>
            <a:ext cx="3766440" cy="1107996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en-ID" sz="2400" dirty="0">
                <a:solidFill>
                  <a:srgbClr val="151515"/>
                </a:solidFill>
                <a:latin typeface="Roboto" panose="020F0502020204030204" pitchFamily="34" charset="0"/>
              </a:rPr>
              <a:t>United States have highest rated content on the Netflix.</a:t>
            </a:r>
            <a:endParaRPr lang="en-US" sz="2400" dirty="0">
              <a:solidFill>
                <a:srgbClr val="151515"/>
              </a:solidFill>
              <a:latin typeface="Roboto" panose="020F0502020204030204" pitchFamily="34" charset="0"/>
            </a:endParaRP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AACCCCE1-AA0E-3A40-8DAF-687D14D4907C}"/>
              </a:ext>
            </a:extLst>
          </p:cNvPr>
          <p:cNvGrpSpPr/>
          <p:nvPr/>
        </p:nvGrpSpPr>
        <p:grpSpPr>
          <a:xfrm>
            <a:off x="335372" y="4589345"/>
            <a:ext cx="417326" cy="400098"/>
            <a:chOff x="7726363" y="2909889"/>
            <a:chExt cx="346075" cy="331788"/>
          </a:xfrm>
        </p:grpSpPr>
        <p:sp>
          <p:nvSpPr>
            <p:cNvPr id="50" name="Freeform 59">
              <a:extLst>
                <a:ext uri="{FF2B5EF4-FFF2-40B4-BE49-F238E27FC236}">
                  <a16:creationId xmlns:a16="http://schemas.microsoft.com/office/drawing/2014/main" id="{CB4F6AA0-40BD-8340-8B3E-F6DF0A527478}"/>
                </a:ext>
              </a:extLst>
            </p:cNvPr>
            <p:cNvSpPr>
              <a:spLocks/>
            </p:cNvSpPr>
            <p:nvPr/>
          </p:nvSpPr>
          <p:spPr bwMode="auto">
            <a:xfrm>
              <a:off x="7800976" y="2909889"/>
              <a:ext cx="195263" cy="195263"/>
            </a:xfrm>
            <a:custGeom>
              <a:avLst/>
              <a:gdLst>
                <a:gd name="T0" fmla="*/ 123 w 123"/>
                <a:gd name="T1" fmla="*/ 123 h 123"/>
                <a:gd name="T2" fmla="*/ 123 w 123"/>
                <a:gd name="T3" fmla="*/ 0 h 123"/>
                <a:gd name="T4" fmla="*/ 0 w 123"/>
                <a:gd name="T5" fmla="*/ 0 h 123"/>
                <a:gd name="T6" fmla="*/ 0 w 123"/>
                <a:gd name="T7" fmla="*/ 123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123">
                  <a:moveTo>
                    <a:pt x="123" y="123"/>
                  </a:moveTo>
                  <a:lnTo>
                    <a:pt x="123" y="0"/>
                  </a:lnTo>
                  <a:lnTo>
                    <a:pt x="0" y="0"/>
                  </a:lnTo>
                  <a:lnTo>
                    <a:pt x="0" y="123"/>
                  </a:lnTo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1" name="Line 60">
              <a:extLst>
                <a:ext uri="{FF2B5EF4-FFF2-40B4-BE49-F238E27FC236}">
                  <a16:creationId xmlns:a16="http://schemas.microsoft.com/office/drawing/2014/main" id="{ABD299D6-C217-1A4B-B91F-C383F4182CD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847013" y="2955926"/>
              <a:ext cx="14288" cy="0"/>
            </a:xfrm>
            <a:prstGeom prst="line">
              <a:avLst/>
            </a:pr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2" name="Line 61">
              <a:extLst>
                <a:ext uri="{FF2B5EF4-FFF2-40B4-BE49-F238E27FC236}">
                  <a16:creationId xmlns:a16="http://schemas.microsoft.com/office/drawing/2014/main" id="{12DF48D5-631E-1146-8E2B-6D18AF025DA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877176" y="2984501"/>
              <a:ext cx="74613" cy="0"/>
            </a:xfrm>
            <a:prstGeom prst="line">
              <a:avLst/>
            </a:pr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3" name="Line 62">
              <a:extLst>
                <a:ext uri="{FF2B5EF4-FFF2-40B4-BE49-F238E27FC236}">
                  <a16:creationId xmlns:a16="http://schemas.microsoft.com/office/drawing/2014/main" id="{05A97C75-D112-9642-AA6A-C6877FC0806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847013" y="3014664"/>
              <a:ext cx="104775" cy="0"/>
            </a:xfrm>
            <a:prstGeom prst="line">
              <a:avLst/>
            </a:pr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4" name="Line 63">
              <a:extLst>
                <a:ext uri="{FF2B5EF4-FFF2-40B4-BE49-F238E27FC236}">
                  <a16:creationId xmlns:a16="http://schemas.microsoft.com/office/drawing/2014/main" id="{57320B54-63F2-4242-80F8-703F25199A6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847013" y="3044826"/>
              <a:ext cx="104775" cy="0"/>
            </a:xfrm>
            <a:prstGeom prst="line">
              <a:avLst/>
            </a:pr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5" name="Line 64">
              <a:extLst>
                <a:ext uri="{FF2B5EF4-FFF2-40B4-BE49-F238E27FC236}">
                  <a16:creationId xmlns:a16="http://schemas.microsoft.com/office/drawing/2014/main" id="{CC627F04-487C-AA41-8598-73BBEB596D7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847013" y="3074989"/>
              <a:ext cx="104775" cy="0"/>
            </a:xfrm>
            <a:prstGeom prst="line">
              <a:avLst/>
            </a:pr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6" name="Freeform 65">
              <a:extLst>
                <a:ext uri="{FF2B5EF4-FFF2-40B4-BE49-F238E27FC236}">
                  <a16:creationId xmlns:a16="http://schemas.microsoft.com/office/drawing/2014/main" id="{378AA615-1521-5342-B28E-82B30D714F99}"/>
                </a:ext>
              </a:extLst>
            </p:cNvPr>
            <p:cNvSpPr>
              <a:spLocks/>
            </p:cNvSpPr>
            <p:nvPr/>
          </p:nvSpPr>
          <p:spPr bwMode="auto">
            <a:xfrm>
              <a:off x="7726363" y="3135314"/>
              <a:ext cx="346075" cy="106363"/>
            </a:xfrm>
            <a:custGeom>
              <a:avLst/>
              <a:gdLst>
                <a:gd name="T0" fmla="*/ 92 w 92"/>
                <a:gd name="T1" fmla="*/ 28 h 28"/>
                <a:gd name="T2" fmla="*/ 0 w 92"/>
                <a:gd name="T3" fmla="*/ 28 h 28"/>
                <a:gd name="T4" fmla="*/ 0 w 92"/>
                <a:gd name="T5" fmla="*/ 0 h 28"/>
                <a:gd name="T6" fmla="*/ 30 w 92"/>
                <a:gd name="T7" fmla="*/ 0 h 28"/>
                <a:gd name="T8" fmla="*/ 30 w 92"/>
                <a:gd name="T9" fmla="*/ 4 h 28"/>
                <a:gd name="T10" fmla="*/ 38 w 92"/>
                <a:gd name="T11" fmla="*/ 12 h 28"/>
                <a:gd name="T12" fmla="*/ 56 w 92"/>
                <a:gd name="T13" fmla="*/ 12 h 28"/>
                <a:gd name="T14" fmla="*/ 64 w 92"/>
                <a:gd name="T15" fmla="*/ 4 h 28"/>
                <a:gd name="T16" fmla="*/ 64 w 92"/>
                <a:gd name="T17" fmla="*/ 0 h 28"/>
                <a:gd name="T18" fmla="*/ 92 w 92"/>
                <a:gd name="T19" fmla="*/ 0 h 28"/>
                <a:gd name="T20" fmla="*/ 92 w 92"/>
                <a:gd name="T21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2" h="28">
                  <a:moveTo>
                    <a:pt x="92" y="28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0" y="4"/>
                    <a:pt x="30" y="4"/>
                    <a:pt x="30" y="4"/>
                  </a:cubicBezTo>
                  <a:cubicBezTo>
                    <a:pt x="30" y="8"/>
                    <a:pt x="34" y="12"/>
                    <a:pt x="38" y="12"/>
                  </a:cubicBezTo>
                  <a:cubicBezTo>
                    <a:pt x="56" y="12"/>
                    <a:pt x="56" y="12"/>
                    <a:pt x="56" y="12"/>
                  </a:cubicBezTo>
                  <a:cubicBezTo>
                    <a:pt x="60" y="12"/>
                    <a:pt x="64" y="8"/>
                    <a:pt x="64" y="4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92" y="0"/>
                    <a:pt x="92" y="0"/>
                    <a:pt x="92" y="0"/>
                  </a:cubicBezTo>
                  <a:lnTo>
                    <a:pt x="92" y="28"/>
                  </a:lnTo>
                  <a:close/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7" name="Freeform 66">
              <a:extLst>
                <a:ext uri="{FF2B5EF4-FFF2-40B4-BE49-F238E27FC236}">
                  <a16:creationId xmlns:a16="http://schemas.microsoft.com/office/drawing/2014/main" id="{395C04A5-B67A-F940-9138-A0B78E8D73D5}"/>
                </a:ext>
              </a:extLst>
            </p:cNvPr>
            <p:cNvSpPr>
              <a:spLocks/>
            </p:cNvSpPr>
            <p:nvPr/>
          </p:nvSpPr>
          <p:spPr bwMode="auto">
            <a:xfrm>
              <a:off x="7726363" y="3044826"/>
              <a:ext cx="74613" cy="90488"/>
            </a:xfrm>
            <a:custGeom>
              <a:avLst/>
              <a:gdLst>
                <a:gd name="T0" fmla="*/ 0 w 47"/>
                <a:gd name="T1" fmla="*/ 57 h 57"/>
                <a:gd name="T2" fmla="*/ 33 w 47"/>
                <a:gd name="T3" fmla="*/ 0 h 57"/>
                <a:gd name="T4" fmla="*/ 47 w 47"/>
                <a:gd name="T5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57">
                  <a:moveTo>
                    <a:pt x="0" y="57"/>
                  </a:moveTo>
                  <a:lnTo>
                    <a:pt x="33" y="0"/>
                  </a:lnTo>
                  <a:lnTo>
                    <a:pt x="47" y="0"/>
                  </a:lnTo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8" name="Freeform 67">
              <a:extLst>
                <a:ext uri="{FF2B5EF4-FFF2-40B4-BE49-F238E27FC236}">
                  <a16:creationId xmlns:a16="http://schemas.microsoft.com/office/drawing/2014/main" id="{945CD137-0027-1249-9DF1-028ACDC82999}"/>
                </a:ext>
              </a:extLst>
            </p:cNvPr>
            <p:cNvSpPr>
              <a:spLocks/>
            </p:cNvSpPr>
            <p:nvPr/>
          </p:nvSpPr>
          <p:spPr bwMode="auto">
            <a:xfrm>
              <a:off x="7996238" y="3044826"/>
              <a:ext cx="76200" cy="90488"/>
            </a:xfrm>
            <a:custGeom>
              <a:avLst/>
              <a:gdLst>
                <a:gd name="T0" fmla="*/ 0 w 48"/>
                <a:gd name="T1" fmla="*/ 0 h 57"/>
                <a:gd name="T2" fmla="*/ 15 w 48"/>
                <a:gd name="T3" fmla="*/ 0 h 57"/>
                <a:gd name="T4" fmla="*/ 48 w 48"/>
                <a:gd name="T5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57">
                  <a:moveTo>
                    <a:pt x="0" y="0"/>
                  </a:moveTo>
                  <a:lnTo>
                    <a:pt x="15" y="0"/>
                  </a:lnTo>
                  <a:lnTo>
                    <a:pt x="48" y="57"/>
                  </a:lnTo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pic>
        <p:nvPicPr>
          <p:cNvPr id="6" name="Picture 5" descr="Chart, bar chart&#10;&#10;Description automatically generated">
            <a:extLst>
              <a:ext uri="{FF2B5EF4-FFF2-40B4-BE49-F238E27FC236}">
                <a16:creationId xmlns:a16="http://schemas.microsoft.com/office/drawing/2014/main" id="{AB00FF24-D1FC-234C-9834-21915BD8CFC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1460" y="764489"/>
            <a:ext cx="6440156" cy="5508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6239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03F3C08A-C01E-B941-9F2F-BC97296C43B7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64" name="think-cell Slide" r:id="rId5" imgW="7772400" imgH="10058400" progId="TCLayout.ActiveDocument.1">
                  <p:embed/>
                </p:oleObj>
              </mc:Choice>
              <mc:Fallback>
                <p:oleObj name="think-cell Slide" r:id="rId5" imgW="7772400" imgH="10058400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03F3C08A-C01E-B941-9F2F-BC97296C43B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DD429926-8205-864D-8718-4CDAB1F26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992C9DA-C8DA-CA45-88ED-F75F56DAA779}"/>
              </a:ext>
            </a:extLst>
          </p:cNvPr>
          <p:cNvSpPr/>
          <p:nvPr/>
        </p:nvSpPr>
        <p:spPr>
          <a:xfrm>
            <a:off x="6858000" y="4240929"/>
            <a:ext cx="4800600" cy="1905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8F3439F-1AB8-9747-894E-947830144B57}"/>
              </a:ext>
            </a:extLst>
          </p:cNvPr>
          <p:cNvSpPr/>
          <p:nvPr/>
        </p:nvSpPr>
        <p:spPr>
          <a:xfrm>
            <a:off x="6400800" y="4736229"/>
            <a:ext cx="914400" cy="914400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508000" dist="38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F1841BD-F61A-D24F-BDD4-17AF521E965F}"/>
              </a:ext>
            </a:extLst>
          </p:cNvPr>
          <p:cNvSpPr/>
          <p:nvPr/>
        </p:nvSpPr>
        <p:spPr>
          <a:xfrm>
            <a:off x="7187608" y="4639868"/>
            <a:ext cx="3955311" cy="1231106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en-US" sz="2000" dirty="0">
                <a:solidFill>
                  <a:srgbClr val="151515"/>
                </a:solidFill>
                <a:latin typeface="Roboto" panose="020F0502020204030204" pitchFamily="34" charset="0"/>
              </a:rPr>
              <a:t>The</a:t>
            </a:r>
            <a:r>
              <a:rPr lang="en-SA" sz="2000" dirty="0">
                <a:solidFill>
                  <a:srgbClr val="151515"/>
                </a:solidFill>
                <a:latin typeface="Roboto" panose="020F0502020204030204" pitchFamily="34" charset="0"/>
              </a:rPr>
              <a:t> most popular director on Netflix with the most titles</a:t>
            </a:r>
          </a:p>
          <a:p>
            <a:pPr algn="ctr"/>
            <a:r>
              <a:rPr lang="en-ID" sz="2000" dirty="0">
                <a:solidFill>
                  <a:srgbClr val="151515"/>
                </a:solidFill>
                <a:latin typeface="Roboto" panose="020F0502020204030204" pitchFamily="34" charset="0"/>
              </a:rPr>
              <a:t>Rajiv </a:t>
            </a:r>
            <a:r>
              <a:rPr lang="en-ID" sz="2000" dirty="0" err="1">
                <a:solidFill>
                  <a:srgbClr val="151515"/>
                </a:solidFill>
                <a:latin typeface="Roboto" panose="020F0502020204030204" pitchFamily="34" charset="0"/>
              </a:rPr>
              <a:t>Chilaka</a:t>
            </a:r>
            <a:r>
              <a:rPr lang="en-ID" sz="2000" dirty="0">
                <a:solidFill>
                  <a:srgbClr val="151515"/>
                </a:solidFill>
                <a:latin typeface="Roboto" panose="020F0502020204030204" pitchFamily="34" charset="0"/>
              </a:rPr>
              <a:t>  (Movie)</a:t>
            </a:r>
          </a:p>
          <a:p>
            <a:pPr algn="ctr"/>
            <a:r>
              <a:rPr lang="en-ID" sz="2000" dirty="0">
                <a:solidFill>
                  <a:srgbClr val="151515"/>
                </a:solidFill>
                <a:latin typeface="Roboto" panose="020F0502020204030204" pitchFamily="34" charset="0"/>
              </a:rPr>
              <a:t>Alastair </a:t>
            </a:r>
            <a:r>
              <a:rPr lang="en-ID" sz="2000" dirty="0" err="1">
                <a:solidFill>
                  <a:srgbClr val="151515"/>
                </a:solidFill>
                <a:latin typeface="Roboto" panose="020F0502020204030204" pitchFamily="34" charset="0"/>
              </a:rPr>
              <a:t>Fothergill</a:t>
            </a:r>
            <a:r>
              <a:rPr lang="en-ID" sz="2000" dirty="0">
                <a:solidFill>
                  <a:srgbClr val="151515"/>
                </a:solidFill>
                <a:latin typeface="Roboto" panose="020F0502020204030204" pitchFamily="34" charset="0"/>
              </a:rPr>
              <a:t>  (TV Show)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DD1E5025-9B32-AB41-B4FB-B46E4BEEC0FA}"/>
              </a:ext>
            </a:extLst>
          </p:cNvPr>
          <p:cNvGrpSpPr/>
          <p:nvPr/>
        </p:nvGrpSpPr>
        <p:grpSpPr>
          <a:xfrm>
            <a:off x="6663560" y="4993381"/>
            <a:ext cx="388880" cy="400098"/>
            <a:chOff x="3052763" y="3251201"/>
            <a:chExt cx="330200" cy="339725"/>
          </a:xfrm>
        </p:grpSpPr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E6B951BE-2B18-834B-8237-D3BEA5F2626B}"/>
                </a:ext>
              </a:extLst>
            </p:cNvPr>
            <p:cNvSpPr>
              <a:spLocks/>
            </p:cNvSpPr>
            <p:nvPr/>
          </p:nvSpPr>
          <p:spPr bwMode="auto">
            <a:xfrm>
              <a:off x="3128963" y="3251201"/>
              <a:ext cx="254000" cy="263525"/>
            </a:xfrm>
            <a:custGeom>
              <a:avLst/>
              <a:gdLst>
                <a:gd name="T0" fmla="*/ 0 w 68"/>
                <a:gd name="T1" fmla="*/ 54 h 68"/>
                <a:gd name="T2" fmla="*/ 46 w 68"/>
                <a:gd name="T3" fmla="*/ 7 h 68"/>
                <a:gd name="T4" fmla="*/ 68 w 68"/>
                <a:gd name="T5" fmla="*/ 0 h 68"/>
                <a:gd name="T6" fmla="*/ 61 w 68"/>
                <a:gd name="T7" fmla="*/ 21 h 68"/>
                <a:gd name="T8" fmla="*/ 14 w 68"/>
                <a:gd name="T9" fmla="*/ 68 h 68"/>
                <a:gd name="T10" fmla="*/ 0 w 68"/>
                <a:gd name="T11" fmla="*/ 54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" h="68">
                  <a:moveTo>
                    <a:pt x="0" y="54"/>
                  </a:moveTo>
                  <a:cubicBezTo>
                    <a:pt x="0" y="54"/>
                    <a:pt x="44" y="10"/>
                    <a:pt x="46" y="7"/>
                  </a:cubicBezTo>
                  <a:cubicBezTo>
                    <a:pt x="51" y="3"/>
                    <a:pt x="68" y="0"/>
                    <a:pt x="68" y="0"/>
                  </a:cubicBezTo>
                  <a:cubicBezTo>
                    <a:pt x="68" y="0"/>
                    <a:pt x="65" y="17"/>
                    <a:pt x="61" y="21"/>
                  </a:cubicBezTo>
                  <a:cubicBezTo>
                    <a:pt x="55" y="27"/>
                    <a:pt x="14" y="68"/>
                    <a:pt x="14" y="68"/>
                  </a:cubicBezTo>
                  <a:lnTo>
                    <a:pt x="0" y="54"/>
                  </a:lnTo>
                  <a:close/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1" name="Line 6">
              <a:extLst>
                <a:ext uri="{FF2B5EF4-FFF2-40B4-BE49-F238E27FC236}">
                  <a16:creationId xmlns:a16="http://schemas.microsoft.com/office/drawing/2014/main" id="{E96E9261-8972-F944-85CE-6230298A6EC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46425" y="3436938"/>
              <a:ext cx="57150" cy="53975"/>
            </a:xfrm>
            <a:prstGeom prst="line">
              <a:avLst/>
            </a:pr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9E021D55-635B-8049-91AC-3F8F4AB719EB}"/>
                </a:ext>
              </a:extLst>
            </p:cNvPr>
            <p:cNvSpPr>
              <a:spLocks/>
            </p:cNvSpPr>
            <p:nvPr/>
          </p:nvSpPr>
          <p:spPr bwMode="auto">
            <a:xfrm>
              <a:off x="3181350" y="3432176"/>
              <a:ext cx="77788" cy="158750"/>
            </a:xfrm>
            <a:custGeom>
              <a:avLst/>
              <a:gdLst>
                <a:gd name="T0" fmla="*/ 21 w 21"/>
                <a:gd name="T1" fmla="*/ 0 h 41"/>
                <a:gd name="T2" fmla="*/ 20 w 21"/>
                <a:gd name="T3" fmla="*/ 18 h 41"/>
                <a:gd name="T4" fmla="*/ 14 w 21"/>
                <a:gd name="T5" fmla="*/ 27 h 41"/>
                <a:gd name="T6" fmla="*/ 0 w 21"/>
                <a:gd name="T7" fmla="*/ 41 h 41"/>
                <a:gd name="T8" fmla="*/ 3 w 21"/>
                <a:gd name="T9" fmla="*/ 18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41">
                  <a:moveTo>
                    <a:pt x="21" y="0"/>
                  </a:moveTo>
                  <a:cubicBezTo>
                    <a:pt x="21" y="2"/>
                    <a:pt x="21" y="14"/>
                    <a:pt x="20" y="18"/>
                  </a:cubicBezTo>
                  <a:cubicBezTo>
                    <a:pt x="19" y="21"/>
                    <a:pt x="16" y="25"/>
                    <a:pt x="14" y="27"/>
                  </a:cubicBezTo>
                  <a:cubicBezTo>
                    <a:pt x="9" y="32"/>
                    <a:pt x="0" y="41"/>
                    <a:pt x="0" y="41"/>
                  </a:cubicBezTo>
                  <a:cubicBezTo>
                    <a:pt x="3" y="18"/>
                    <a:pt x="3" y="18"/>
                    <a:pt x="3" y="18"/>
                  </a:cubicBezTo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8CEDEA2D-C1A6-7B49-AFA7-306355E9CFDA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2763" y="3375026"/>
              <a:ext cx="153988" cy="85725"/>
            </a:xfrm>
            <a:custGeom>
              <a:avLst/>
              <a:gdLst>
                <a:gd name="T0" fmla="*/ 41 w 41"/>
                <a:gd name="T1" fmla="*/ 1 h 22"/>
                <a:gd name="T2" fmla="*/ 23 w 41"/>
                <a:gd name="T3" fmla="*/ 2 h 22"/>
                <a:gd name="T4" fmla="*/ 14 w 41"/>
                <a:gd name="T5" fmla="*/ 8 h 22"/>
                <a:gd name="T6" fmla="*/ 0 w 41"/>
                <a:gd name="T7" fmla="*/ 22 h 22"/>
                <a:gd name="T8" fmla="*/ 23 w 41"/>
                <a:gd name="T9" fmla="*/ 19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22">
                  <a:moveTo>
                    <a:pt x="41" y="1"/>
                  </a:moveTo>
                  <a:cubicBezTo>
                    <a:pt x="38" y="1"/>
                    <a:pt x="27" y="0"/>
                    <a:pt x="23" y="2"/>
                  </a:cubicBezTo>
                  <a:cubicBezTo>
                    <a:pt x="20" y="3"/>
                    <a:pt x="16" y="6"/>
                    <a:pt x="14" y="8"/>
                  </a:cubicBezTo>
                  <a:cubicBezTo>
                    <a:pt x="9" y="13"/>
                    <a:pt x="0" y="22"/>
                    <a:pt x="0" y="22"/>
                  </a:cubicBezTo>
                  <a:cubicBezTo>
                    <a:pt x="23" y="19"/>
                    <a:pt x="23" y="19"/>
                    <a:pt x="23" y="19"/>
                  </a:cubicBezTo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950CF327-5DD5-DA4A-96AE-74D4C157C220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7525" y="3479801"/>
              <a:ext cx="100013" cy="104775"/>
            </a:xfrm>
            <a:custGeom>
              <a:avLst/>
              <a:gdLst>
                <a:gd name="T0" fmla="*/ 24 w 27"/>
                <a:gd name="T1" fmla="*/ 9 h 27"/>
                <a:gd name="T2" fmla="*/ 23 w 27"/>
                <a:gd name="T3" fmla="*/ 19 h 27"/>
                <a:gd name="T4" fmla="*/ 0 w 27"/>
                <a:gd name="T5" fmla="*/ 27 h 27"/>
                <a:gd name="T6" fmla="*/ 9 w 27"/>
                <a:gd name="T7" fmla="*/ 5 h 27"/>
                <a:gd name="T8" fmla="*/ 19 w 27"/>
                <a:gd name="T9" fmla="*/ 3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27">
                  <a:moveTo>
                    <a:pt x="24" y="9"/>
                  </a:moveTo>
                  <a:cubicBezTo>
                    <a:pt x="27" y="12"/>
                    <a:pt x="26" y="16"/>
                    <a:pt x="23" y="19"/>
                  </a:cubicBezTo>
                  <a:cubicBezTo>
                    <a:pt x="19" y="23"/>
                    <a:pt x="0" y="27"/>
                    <a:pt x="0" y="27"/>
                  </a:cubicBezTo>
                  <a:cubicBezTo>
                    <a:pt x="0" y="27"/>
                    <a:pt x="5" y="9"/>
                    <a:pt x="9" y="5"/>
                  </a:cubicBezTo>
                  <a:cubicBezTo>
                    <a:pt x="12" y="2"/>
                    <a:pt x="16" y="0"/>
                    <a:pt x="19" y="3"/>
                  </a:cubicBezTo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pic>
        <p:nvPicPr>
          <p:cNvPr id="6" name="Picture 5" descr="Chart, histogram&#10;&#10;Description automatically generated">
            <a:extLst>
              <a:ext uri="{FF2B5EF4-FFF2-40B4-BE49-F238E27FC236}">
                <a16:creationId xmlns:a16="http://schemas.microsoft.com/office/drawing/2014/main" id="{A5B2CA21-5794-EA4D-8CE3-2EAEDEBF908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3451" y="160742"/>
            <a:ext cx="4784651" cy="3837100"/>
          </a:xfrm>
          <a:prstGeom prst="rect">
            <a:avLst/>
          </a:prstGeom>
        </p:spPr>
      </p:pic>
      <p:pic>
        <p:nvPicPr>
          <p:cNvPr id="9" name="Picture 8" descr="Chart, bar chart, histogram&#10;&#10;Description automatically generated">
            <a:extLst>
              <a:ext uri="{FF2B5EF4-FFF2-40B4-BE49-F238E27FC236}">
                <a16:creationId xmlns:a16="http://schemas.microsoft.com/office/drawing/2014/main" id="{E55D595F-3DAE-904B-B971-E6822BF7441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065" y="1763575"/>
            <a:ext cx="4274444" cy="4493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7559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03F3C08A-C01E-B941-9F2F-BC97296C43B7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51" name="think-cell Slide" r:id="rId5" imgW="7772400" imgH="10058400" progId="TCLayout.ActiveDocument.1">
                  <p:embed/>
                </p:oleObj>
              </mc:Choice>
              <mc:Fallback>
                <p:oleObj name="think-cell Slide" r:id="rId5" imgW="7772400" imgH="10058400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03F3C08A-C01E-B941-9F2F-BC97296C43B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DD429926-8205-864D-8718-4CDAB1F26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193750"/>
            <a:ext cx="11125200" cy="889000"/>
          </a:xfrm>
        </p:spPr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4CF4802-B729-BC49-BE9E-BB1D233CF0B0}"/>
              </a:ext>
            </a:extLst>
          </p:cNvPr>
          <p:cNvSpPr/>
          <p:nvPr/>
        </p:nvSpPr>
        <p:spPr>
          <a:xfrm>
            <a:off x="1169580" y="935665"/>
            <a:ext cx="9994605" cy="54013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A7506D0-86D2-0447-B46F-E77B6DAE2CF7}"/>
              </a:ext>
            </a:extLst>
          </p:cNvPr>
          <p:cNvSpPr/>
          <p:nvPr/>
        </p:nvSpPr>
        <p:spPr>
          <a:xfrm>
            <a:off x="533400" y="2019300"/>
            <a:ext cx="914400" cy="914400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508000" dist="38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1676C7D3-37D6-3D4E-92B7-E0BEB74ED5B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5368" y="1148316"/>
            <a:ext cx="7570379" cy="5039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8002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EC538A1-9E82-3045-88C8-A952055D325E}"/>
              </a:ext>
            </a:extLst>
          </p:cNvPr>
          <p:cNvSpPr txBox="1"/>
          <p:nvPr/>
        </p:nvSpPr>
        <p:spPr>
          <a:xfrm>
            <a:off x="612649" y="657553"/>
            <a:ext cx="8668512" cy="7571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altLang="zh-TW" sz="4800" dirty="0">
                <a:solidFill>
                  <a:schemeClr val="accent2"/>
                </a:solidFill>
                <a:ea typeface="新細明體" panose="02020500000000000000" pitchFamily="18" charset="-120"/>
              </a:rPr>
              <a:t>REFERENCES</a:t>
            </a:r>
            <a:endParaRPr lang="en-SA" sz="4800" dirty="0">
              <a:solidFill>
                <a:schemeClr val="accent2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D92841-8AB7-424E-BF26-EF9D821F241B}"/>
              </a:ext>
            </a:extLst>
          </p:cNvPr>
          <p:cNvSpPr txBox="1"/>
          <p:nvPr/>
        </p:nvSpPr>
        <p:spPr>
          <a:xfrm>
            <a:off x="701748" y="1600775"/>
            <a:ext cx="1080267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Kaggle.com</a:t>
            </a:r>
            <a:r>
              <a:rPr lang="en-US" sz="32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2021. </a:t>
            </a:r>
            <a:r>
              <a:rPr lang="en-US" sz="3200" b="0" i="1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Netflix Movies and TV Shows</a:t>
            </a:r>
            <a:r>
              <a:rPr lang="en-US" sz="32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[online] Available at: &lt;https://</a:t>
            </a:r>
            <a:r>
              <a:rPr lang="en-US" sz="32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www.kaggle.com</a:t>
            </a:r>
            <a:r>
              <a:rPr lang="en-US" sz="32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/</a:t>
            </a:r>
            <a:r>
              <a:rPr lang="en-US" sz="32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shivamb</a:t>
            </a:r>
            <a:r>
              <a:rPr lang="en-US" sz="32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/</a:t>
            </a:r>
            <a:r>
              <a:rPr lang="en-US" sz="32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netflix</a:t>
            </a:r>
            <a:r>
              <a:rPr lang="en-US" sz="32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-shows&gt; [Accessed 25 November 2021].</a:t>
            </a:r>
            <a:endParaRPr lang="en-SA" sz="3200" dirty="0"/>
          </a:p>
        </p:txBody>
      </p:sp>
    </p:spTree>
    <p:extLst>
      <p:ext uri="{BB962C8B-B14F-4D97-AF65-F5344CB8AC3E}">
        <p14:creationId xmlns:p14="http://schemas.microsoft.com/office/powerpoint/2010/main" val="30386818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D190E88A-AB44-B744-B42A-7FD6341A0007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918241936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44" name="think-cell Slide" r:id="rId5" imgW="7772400" imgH="10058400" progId="TCLayout.ActiveDocument.1">
                  <p:embed/>
                </p:oleObj>
              </mc:Choice>
              <mc:Fallback>
                <p:oleObj name="think-cell Slide" r:id="rId5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Freeform 22">
            <a:extLst>
              <a:ext uri="{FF2B5EF4-FFF2-40B4-BE49-F238E27FC236}">
                <a16:creationId xmlns:a16="http://schemas.microsoft.com/office/drawing/2014/main" id="{025C0882-B30E-A045-9347-8AD1C1253E85}"/>
              </a:ext>
            </a:extLst>
          </p:cNvPr>
          <p:cNvSpPr/>
          <p:nvPr/>
        </p:nvSpPr>
        <p:spPr>
          <a:xfrm>
            <a:off x="490870" y="0"/>
            <a:ext cx="11125200" cy="6248400"/>
          </a:xfrm>
          <a:custGeom>
            <a:avLst/>
            <a:gdLst>
              <a:gd name="connsiteX0" fmla="*/ 5562599 w 11125200"/>
              <a:gd name="connsiteY0" fmla="*/ 0 h 6248400"/>
              <a:gd name="connsiteX1" fmla="*/ 11125200 w 11125200"/>
              <a:gd name="connsiteY1" fmla="*/ 0 h 6248400"/>
              <a:gd name="connsiteX2" fmla="*/ 11125200 w 11125200"/>
              <a:gd name="connsiteY2" fmla="*/ 6248400 h 6248400"/>
              <a:gd name="connsiteX3" fmla="*/ 0 w 11125200"/>
              <a:gd name="connsiteY3" fmla="*/ 6248400 h 6248400"/>
              <a:gd name="connsiteX4" fmla="*/ 0 w 11125200"/>
              <a:gd name="connsiteY4" fmla="*/ 5741581 h 6248400"/>
              <a:gd name="connsiteX5" fmla="*/ 5562599 w 11125200"/>
              <a:gd name="connsiteY5" fmla="*/ 5741581 h 624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125200" h="6248400">
                <a:moveTo>
                  <a:pt x="5562599" y="0"/>
                </a:moveTo>
                <a:lnTo>
                  <a:pt x="11125200" y="0"/>
                </a:lnTo>
                <a:lnTo>
                  <a:pt x="11125200" y="6248400"/>
                </a:lnTo>
                <a:lnTo>
                  <a:pt x="0" y="6248400"/>
                </a:lnTo>
                <a:lnTo>
                  <a:pt x="0" y="5741581"/>
                </a:lnTo>
                <a:lnTo>
                  <a:pt x="5562599" y="5741581"/>
                </a:lnTo>
                <a:close/>
              </a:path>
            </a:pathLst>
          </a:custGeom>
          <a:gradFill flip="none" rotWithShape="1">
            <a:gsLst>
              <a:gs pos="0">
                <a:schemeClr val="tx1">
                  <a:lumMod val="75000"/>
                  <a:lumOff val="25000"/>
                  <a:alpha val="5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5B5FE0B-ACEF-204E-B6EF-5C1A347A4890}"/>
              </a:ext>
            </a:extLst>
          </p:cNvPr>
          <p:cNvSpPr/>
          <p:nvPr/>
        </p:nvSpPr>
        <p:spPr>
          <a:xfrm>
            <a:off x="0" y="0"/>
            <a:ext cx="6095999" cy="5741581"/>
          </a:xfrm>
          <a:prstGeom prst="rect">
            <a:avLst/>
          </a:prstGeom>
          <a:solidFill>
            <a:schemeClr val="accent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F9C7573-89FF-6143-94E3-346BE4B93271}"/>
              </a:ext>
            </a:extLst>
          </p:cNvPr>
          <p:cNvSpPr txBox="1">
            <a:spLocks/>
          </p:cNvSpPr>
          <p:nvPr/>
        </p:nvSpPr>
        <p:spPr>
          <a:xfrm>
            <a:off x="1179796" y="1541195"/>
            <a:ext cx="3736406" cy="26591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pPr algn="ctr"/>
            <a:r>
              <a:rPr lang="en-US" sz="9600" dirty="0">
                <a:solidFill>
                  <a:schemeClr val="bg1"/>
                </a:solidFill>
              </a:rPr>
              <a:t>Thank</a:t>
            </a:r>
          </a:p>
          <a:p>
            <a:pPr algn="ctr"/>
            <a:r>
              <a:rPr lang="en-US" sz="9600" dirty="0">
                <a:solidFill>
                  <a:schemeClr val="bg1"/>
                </a:solidFill>
              </a:rPr>
              <a:t>You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3B3A757-ACD6-1842-BFE7-A555F5915795}"/>
              </a:ext>
            </a:extLst>
          </p:cNvPr>
          <p:cNvCxnSpPr>
            <a:cxnSpLocks/>
          </p:cNvCxnSpPr>
          <p:nvPr/>
        </p:nvCxnSpPr>
        <p:spPr>
          <a:xfrm>
            <a:off x="2982686" y="4788963"/>
            <a:ext cx="6366587" cy="0"/>
          </a:xfrm>
          <a:prstGeom prst="line">
            <a:avLst/>
          </a:prstGeom>
          <a:ln w="9525" cap="rnd">
            <a:solidFill>
              <a:schemeClr val="bg2"/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081AD341-2EC4-4248-A9AF-BDE31541609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204" y="4645682"/>
            <a:ext cx="1076597" cy="286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0141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1892B8D2-9841-8845-89AA-71EAC2A5C0E8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109007328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42" name="think-cell Slide" r:id="rId6" imgW="7772400" imgH="10058400" progId="TCLayout.ActiveDocument.1">
                  <p:embed/>
                </p:oleObj>
              </mc:Choice>
              <mc:Fallback>
                <p:oleObj name="think-cell Slide" r:id="rId6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B377C045-D98A-A24A-853E-65BBEE7EFDAD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algn="ctr"/>
            <a:endParaRPr lang="en-US" sz="5400" b="1" dirty="0">
              <a:latin typeface="Segoe UI" panose="020B0502040204020203" pitchFamily="34" charset="0"/>
              <a:ea typeface="+mj-ea"/>
              <a:sym typeface="Segoe UI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94C710-0156-BD43-B088-064424BC9A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6682" y="1234729"/>
            <a:ext cx="2688012" cy="747897"/>
          </a:xfrm>
        </p:spPr>
        <p:txBody>
          <a:bodyPr wrap="square" lIns="0" tIns="0" rIns="0" bIns="0">
            <a:spAutoFit/>
          </a:bodyPr>
          <a:lstStyle/>
          <a:p>
            <a:r>
              <a:rPr lang="en-US" sz="5400" dirty="0">
                <a:solidFill>
                  <a:schemeClr val="accent4"/>
                </a:solidFill>
              </a:rPr>
              <a:t>Outline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D84E7A2-5B64-0C49-B272-9D72DCE979BE}"/>
              </a:ext>
            </a:extLst>
          </p:cNvPr>
          <p:cNvSpPr/>
          <p:nvPr/>
        </p:nvSpPr>
        <p:spPr>
          <a:xfrm>
            <a:off x="5946648" y="3140516"/>
            <a:ext cx="5852160" cy="3044638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>
            <a:outerShdw blurRad="508000" dist="38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8B2C328-DA5E-5845-A41C-2168F6BD77F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919" y="819150"/>
            <a:ext cx="865094" cy="1579057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8D236B91-04D3-6B49-BA1B-C3259DA93D37}"/>
              </a:ext>
            </a:extLst>
          </p:cNvPr>
          <p:cNvGrpSpPr/>
          <p:nvPr/>
        </p:nvGrpSpPr>
        <p:grpSpPr>
          <a:xfrm>
            <a:off x="6096000" y="3429000"/>
            <a:ext cx="789227" cy="763767"/>
            <a:chOff x="909919" y="3586400"/>
            <a:chExt cx="669291" cy="647700"/>
          </a:xfrm>
        </p:grpSpPr>
        <p:sp>
          <p:nvSpPr>
            <p:cNvPr id="13" name="Freeform 60">
              <a:extLst>
                <a:ext uri="{FF2B5EF4-FFF2-40B4-BE49-F238E27FC236}">
                  <a16:creationId xmlns:a16="http://schemas.microsoft.com/office/drawing/2014/main" id="{E802CAB2-EE52-7441-B930-17EDCC46C470}"/>
                </a:ext>
              </a:extLst>
            </p:cNvPr>
            <p:cNvSpPr>
              <a:spLocks/>
            </p:cNvSpPr>
            <p:nvPr/>
          </p:nvSpPr>
          <p:spPr bwMode="auto">
            <a:xfrm>
              <a:off x="909919" y="3586400"/>
              <a:ext cx="669291" cy="468811"/>
            </a:xfrm>
            <a:custGeom>
              <a:avLst/>
              <a:gdLst>
                <a:gd name="T0" fmla="*/ 32 w 92"/>
                <a:gd name="T1" fmla="*/ 64 h 64"/>
                <a:gd name="T2" fmla="*/ 6 w 92"/>
                <a:gd name="T3" fmla="*/ 64 h 64"/>
                <a:gd name="T4" fmla="*/ 0 w 92"/>
                <a:gd name="T5" fmla="*/ 58 h 64"/>
                <a:gd name="T6" fmla="*/ 0 w 92"/>
                <a:gd name="T7" fmla="*/ 6 h 64"/>
                <a:gd name="T8" fmla="*/ 6 w 92"/>
                <a:gd name="T9" fmla="*/ 0 h 64"/>
                <a:gd name="T10" fmla="*/ 86 w 92"/>
                <a:gd name="T11" fmla="*/ 0 h 64"/>
                <a:gd name="T12" fmla="*/ 92 w 92"/>
                <a:gd name="T13" fmla="*/ 6 h 64"/>
                <a:gd name="T14" fmla="*/ 92 w 92"/>
                <a:gd name="T15" fmla="*/ 58 h 64"/>
                <a:gd name="T16" fmla="*/ 86 w 92"/>
                <a:gd name="T17" fmla="*/ 64 h 64"/>
                <a:gd name="T18" fmla="*/ 80 w 92"/>
                <a:gd name="T19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2" h="64">
                  <a:moveTo>
                    <a:pt x="32" y="64"/>
                  </a:moveTo>
                  <a:cubicBezTo>
                    <a:pt x="6" y="64"/>
                    <a:pt x="6" y="64"/>
                    <a:pt x="6" y="64"/>
                  </a:cubicBezTo>
                  <a:cubicBezTo>
                    <a:pt x="3" y="64"/>
                    <a:pt x="0" y="61"/>
                    <a:pt x="0" y="58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9" y="0"/>
                    <a:pt x="92" y="3"/>
                    <a:pt x="92" y="6"/>
                  </a:cubicBezTo>
                  <a:cubicBezTo>
                    <a:pt x="92" y="58"/>
                    <a:pt x="92" y="58"/>
                    <a:pt x="92" y="58"/>
                  </a:cubicBezTo>
                  <a:cubicBezTo>
                    <a:pt x="92" y="61"/>
                    <a:pt x="89" y="64"/>
                    <a:pt x="86" y="64"/>
                  </a:cubicBezTo>
                  <a:cubicBezTo>
                    <a:pt x="80" y="64"/>
                    <a:pt x="80" y="64"/>
                    <a:pt x="80" y="64"/>
                  </a:cubicBezTo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" name="Freeform 61">
              <a:extLst>
                <a:ext uri="{FF2B5EF4-FFF2-40B4-BE49-F238E27FC236}">
                  <a16:creationId xmlns:a16="http://schemas.microsoft.com/office/drawing/2014/main" id="{E0FD816F-8E35-4247-8A8E-1078E558F9D7}"/>
                </a:ext>
              </a:extLst>
            </p:cNvPr>
            <p:cNvSpPr>
              <a:spLocks/>
            </p:cNvSpPr>
            <p:nvPr/>
          </p:nvSpPr>
          <p:spPr bwMode="auto">
            <a:xfrm>
              <a:off x="968519" y="3645002"/>
              <a:ext cx="555171" cy="351609"/>
            </a:xfrm>
            <a:custGeom>
              <a:avLst/>
              <a:gdLst>
                <a:gd name="T0" fmla="*/ 56 w 180"/>
                <a:gd name="T1" fmla="*/ 114 h 114"/>
                <a:gd name="T2" fmla="*/ 0 w 180"/>
                <a:gd name="T3" fmla="*/ 114 h 114"/>
                <a:gd name="T4" fmla="*/ 0 w 180"/>
                <a:gd name="T5" fmla="*/ 0 h 114"/>
                <a:gd name="T6" fmla="*/ 180 w 180"/>
                <a:gd name="T7" fmla="*/ 0 h 114"/>
                <a:gd name="T8" fmla="*/ 180 w 180"/>
                <a:gd name="T9" fmla="*/ 114 h 114"/>
                <a:gd name="T10" fmla="*/ 170 w 180"/>
                <a:gd name="T11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0" h="114">
                  <a:moveTo>
                    <a:pt x="56" y="114"/>
                  </a:moveTo>
                  <a:lnTo>
                    <a:pt x="0" y="114"/>
                  </a:lnTo>
                  <a:lnTo>
                    <a:pt x="0" y="0"/>
                  </a:lnTo>
                  <a:lnTo>
                    <a:pt x="180" y="0"/>
                  </a:lnTo>
                  <a:lnTo>
                    <a:pt x="180" y="114"/>
                  </a:lnTo>
                  <a:lnTo>
                    <a:pt x="170" y="114"/>
                  </a:lnTo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" name="Rectangle 62">
              <a:extLst>
                <a:ext uri="{FF2B5EF4-FFF2-40B4-BE49-F238E27FC236}">
                  <a16:creationId xmlns:a16="http://schemas.microsoft.com/office/drawing/2014/main" id="{201EF7A6-C345-7A4D-895F-7D29404962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30685" y="3938009"/>
              <a:ext cx="175805" cy="296091"/>
            </a:xfrm>
            <a:prstGeom prst="rect">
              <a:avLst/>
            </a:prstGeom>
            <a:noFill/>
            <a:ln w="19050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" name="Oval 63">
              <a:extLst>
                <a:ext uri="{FF2B5EF4-FFF2-40B4-BE49-F238E27FC236}">
                  <a16:creationId xmlns:a16="http://schemas.microsoft.com/office/drawing/2014/main" id="{A95DFE4B-D00B-524A-9944-A806AD7BBB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73865" y="3984274"/>
              <a:ext cx="30843" cy="2776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" name="Oval 64">
              <a:extLst>
                <a:ext uri="{FF2B5EF4-FFF2-40B4-BE49-F238E27FC236}">
                  <a16:creationId xmlns:a16="http://schemas.microsoft.com/office/drawing/2014/main" id="{F58985C3-2D9A-474F-9E59-1BF73108C4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2465" y="3984274"/>
              <a:ext cx="27760" cy="2776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" name="Oval 65">
              <a:extLst>
                <a:ext uri="{FF2B5EF4-FFF2-40B4-BE49-F238E27FC236}">
                  <a16:creationId xmlns:a16="http://schemas.microsoft.com/office/drawing/2014/main" id="{7C4AD387-E208-3D49-BA36-22DA96913B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73865" y="4042874"/>
              <a:ext cx="30843" cy="2776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" name="Oval 66">
              <a:extLst>
                <a:ext uri="{FF2B5EF4-FFF2-40B4-BE49-F238E27FC236}">
                  <a16:creationId xmlns:a16="http://schemas.microsoft.com/office/drawing/2014/main" id="{40EB16FC-E226-FA4D-BAE8-CCE743053B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2465" y="4042874"/>
              <a:ext cx="27760" cy="2776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" name="Oval 67">
              <a:extLst>
                <a:ext uri="{FF2B5EF4-FFF2-40B4-BE49-F238E27FC236}">
                  <a16:creationId xmlns:a16="http://schemas.microsoft.com/office/drawing/2014/main" id="{AB86EE6B-CC8D-2B42-BD7F-0F6623225D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73865" y="4101477"/>
              <a:ext cx="30843" cy="2776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1" name="Oval 68">
              <a:extLst>
                <a:ext uri="{FF2B5EF4-FFF2-40B4-BE49-F238E27FC236}">
                  <a16:creationId xmlns:a16="http://schemas.microsoft.com/office/drawing/2014/main" id="{F59E9774-2B28-B74F-B890-65992CFF24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2465" y="4101477"/>
              <a:ext cx="27760" cy="2776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" name="Freeform 69">
              <a:extLst>
                <a:ext uri="{FF2B5EF4-FFF2-40B4-BE49-F238E27FC236}">
                  <a16:creationId xmlns:a16="http://schemas.microsoft.com/office/drawing/2014/main" id="{8816E31E-CBE1-2E4E-941D-5CBF2B8F633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4516" y="3740614"/>
              <a:ext cx="194311" cy="37011"/>
            </a:xfrm>
            <a:custGeom>
              <a:avLst/>
              <a:gdLst>
                <a:gd name="T0" fmla="*/ 27 w 27"/>
                <a:gd name="T1" fmla="*/ 5 h 5"/>
                <a:gd name="T2" fmla="*/ 0 w 27"/>
                <a:gd name="T3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cubicBezTo>
                    <a:pt x="19" y="0"/>
                    <a:pt x="9" y="0"/>
                    <a:pt x="0" y="4"/>
                  </a:cubicBezTo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3" name="Freeform 70">
              <a:extLst>
                <a:ext uri="{FF2B5EF4-FFF2-40B4-BE49-F238E27FC236}">
                  <a16:creationId xmlns:a16="http://schemas.microsoft.com/office/drawing/2014/main" id="{851532A3-4A38-2E42-9A30-D4FD2EC77B8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52274" y="3799217"/>
              <a:ext cx="132625" cy="27760"/>
            </a:xfrm>
            <a:custGeom>
              <a:avLst/>
              <a:gdLst>
                <a:gd name="T0" fmla="*/ 18 w 18"/>
                <a:gd name="T1" fmla="*/ 4 h 4"/>
                <a:gd name="T2" fmla="*/ 0 w 18"/>
                <a:gd name="T3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" h="4">
                  <a:moveTo>
                    <a:pt x="18" y="4"/>
                  </a:moveTo>
                  <a:cubicBezTo>
                    <a:pt x="13" y="0"/>
                    <a:pt x="6" y="0"/>
                    <a:pt x="0" y="3"/>
                  </a:cubicBezTo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4" name="Freeform 71">
              <a:extLst>
                <a:ext uri="{FF2B5EF4-FFF2-40B4-BE49-F238E27FC236}">
                  <a16:creationId xmlns:a16="http://schemas.microsoft.com/office/drawing/2014/main" id="{9AAC4BF4-554C-764A-A828-ED5A5D78E4C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0033" y="3863986"/>
              <a:ext cx="74023" cy="9254"/>
            </a:xfrm>
            <a:custGeom>
              <a:avLst/>
              <a:gdLst>
                <a:gd name="T0" fmla="*/ 10 w 10"/>
                <a:gd name="T1" fmla="*/ 1 h 1"/>
                <a:gd name="T2" fmla="*/ 0 w 10"/>
                <a:gd name="T3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" h="1">
                  <a:moveTo>
                    <a:pt x="10" y="1"/>
                  </a:moveTo>
                  <a:cubicBezTo>
                    <a:pt x="7" y="0"/>
                    <a:pt x="3" y="0"/>
                    <a:pt x="0" y="1"/>
                  </a:cubicBezTo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62E7B75-79CA-C843-80B6-3D8BE36203D3}"/>
              </a:ext>
            </a:extLst>
          </p:cNvPr>
          <p:cNvCxnSpPr>
            <a:cxnSpLocks/>
          </p:cNvCxnSpPr>
          <p:nvPr/>
        </p:nvCxnSpPr>
        <p:spPr>
          <a:xfrm>
            <a:off x="6753205" y="4034685"/>
            <a:ext cx="4934678" cy="0"/>
          </a:xfrm>
          <a:prstGeom prst="straightConnector1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Freeform 41">
            <a:extLst>
              <a:ext uri="{FF2B5EF4-FFF2-40B4-BE49-F238E27FC236}">
                <a16:creationId xmlns:a16="http://schemas.microsoft.com/office/drawing/2014/main" id="{39D4702F-7C4F-DB47-80E4-EC6F67C163CA}"/>
              </a:ext>
            </a:extLst>
          </p:cNvPr>
          <p:cNvSpPr/>
          <p:nvPr/>
        </p:nvSpPr>
        <p:spPr>
          <a:xfrm rot="16200000">
            <a:off x="923019" y="2666556"/>
            <a:ext cx="462402" cy="462402"/>
          </a:xfrm>
          <a:custGeom>
            <a:avLst/>
            <a:gdLst>
              <a:gd name="connsiteX0" fmla="*/ 120505 w 462402"/>
              <a:gd name="connsiteY0" fmla="*/ 150022 h 462402"/>
              <a:gd name="connsiteX1" fmla="*/ 118150 w 462402"/>
              <a:gd name="connsiteY1" fmla="*/ 154741 h 462402"/>
              <a:gd name="connsiteX2" fmla="*/ 118150 w 462402"/>
              <a:gd name="connsiteY2" fmla="*/ 234970 h 462402"/>
              <a:gd name="connsiteX3" fmla="*/ 120505 w 462402"/>
              <a:gd name="connsiteY3" fmla="*/ 239689 h 462402"/>
              <a:gd name="connsiteX4" fmla="*/ 228846 w 462402"/>
              <a:gd name="connsiteY4" fmla="*/ 345874 h 462402"/>
              <a:gd name="connsiteX5" fmla="*/ 231201 w 462402"/>
              <a:gd name="connsiteY5" fmla="*/ 348234 h 462402"/>
              <a:gd name="connsiteX6" fmla="*/ 233556 w 462402"/>
              <a:gd name="connsiteY6" fmla="*/ 345874 h 462402"/>
              <a:gd name="connsiteX7" fmla="*/ 341896 w 462402"/>
              <a:gd name="connsiteY7" fmla="*/ 239689 h 462402"/>
              <a:gd name="connsiteX8" fmla="*/ 344251 w 462402"/>
              <a:gd name="connsiteY8" fmla="*/ 234970 h 462402"/>
              <a:gd name="connsiteX9" fmla="*/ 344251 w 462402"/>
              <a:gd name="connsiteY9" fmla="*/ 154741 h 462402"/>
              <a:gd name="connsiteX10" fmla="*/ 341896 w 462402"/>
              <a:gd name="connsiteY10" fmla="*/ 150022 h 462402"/>
              <a:gd name="connsiteX11" fmla="*/ 337186 w 462402"/>
              <a:gd name="connsiteY11" fmla="*/ 152382 h 462402"/>
              <a:gd name="connsiteX12" fmla="*/ 231201 w 462402"/>
              <a:gd name="connsiteY12" fmla="*/ 256207 h 462402"/>
              <a:gd name="connsiteX13" fmla="*/ 125216 w 462402"/>
              <a:gd name="connsiteY13" fmla="*/ 152382 h 462402"/>
              <a:gd name="connsiteX14" fmla="*/ 120505 w 462402"/>
              <a:gd name="connsiteY14" fmla="*/ 150022 h 462402"/>
              <a:gd name="connsiteX15" fmla="*/ 231201 w 462402"/>
              <a:gd name="connsiteY15" fmla="*/ 0 h 462402"/>
              <a:gd name="connsiteX16" fmla="*/ 462402 w 462402"/>
              <a:gd name="connsiteY16" fmla="*/ 231201 h 462402"/>
              <a:gd name="connsiteX17" fmla="*/ 231201 w 462402"/>
              <a:gd name="connsiteY17" fmla="*/ 462402 h 462402"/>
              <a:gd name="connsiteX18" fmla="*/ 0 w 462402"/>
              <a:gd name="connsiteY18" fmla="*/ 231201 h 462402"/>
              <a:gd name="connsiteX19" fmla="*/ 231201 w 462402"/>
              <a:gd name="connsiteY19" fmla="*/ 0 h 462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62402" h="462402">
                <a:moveTo>
                  <a:pt x="120505" y="150022"/>
                </a:moveTo>
                <a:cubicBezTo>
                  <a:pt x="118150" y="150022"/>
                  <a:pt x="118150" y="152382"/>
                  <a:pt x="118150" y="154741"/>
                </a:cubicBezTo>
                <a:cubicBezTo>
                  <a:pt x="118150" y="234970"/>
                  <a:pt x="118150" y="234970"/>
                  <a:pt x="118150" y="234970"/>
                </a:cubicBezTo>
                <a:cubicBezTo>
                  <a:pt x="118150" y="237330"/>
                  <a:pt x="118150" y="237330"/>
                  <a:pt x="120505" y="239689"/>
                </a:cubicBezTo>
                <a:cubicBezTo>
                  <a:pt x="228846" y="345874"/>
                  <a:pt x="228846" y="345874"/>
                  <a:pt x="228846" y="345874"/>
                </a:cubicBezTo>
                <a:cubicBezTo>
                  <a:pt x="228846" y="348234"/>
                  <a:pt x="231201" y="348234"/>
                  <a:pt x="231201" y="348234"/>
                </a:cubicBezTo>
                <a:cubicBezTo>
                  <a:pt x="233556" y="348234"/>
                  <a:pt x="233556" y="348234"/>
                  <a:pt x="233556" y="345874"/>
                </a:cubicBezTo>
                <a:cubicBezTo>
                  <a:pt x="341896" y="239689"/>
                  <a:pt x="341896" y="239689"/>
                  <a:pt x="341896" y="239689"/>
                </a:cubicBezTo>
                <a:cubicBezTo>
                  <a:pt x="344251" y="237330"/>
                  <a:pt x="344251" y="237330"/>
                  <a:pt x="344251" y="234970"/>
                </a:cubicBezTo>
                <a:cubicBezTo>
                  <a:pt x="344251" y="154741"/>
                  <a:pt x="344251" y="154741"/>
                  <a:pt x="344251" y="154741"/>
                </a:cubicBezTo>
                <a:cubicBezTo>
                  <a:pt x="344251" y="152382"/>
                  <a:pt x="344251" y="150022"/>
                  <a:pt x="341896" y="150022"/>
                </a:cubicBezTo>
                <a:cubicBezTo>
                  <a:pt x="339541" y="150022"/>
                  <a:pt x="337186" y="150022"/>
                  <a:pt x="337186" y="152382"/>
                </a:cubicBezTo>
                <a:cubicBezTo>
                  <a:pt x="231201" y="256207"/>
                  <a:pt x="231201" y="256207"/>
                  <a:pt x="231201" y="256207"/>
                </a:cubicBezTo>
                <a:cubicBezTo>
                  <a:pt x="125216" y="152382"/>
                  <a:pt x="125216" y="152382"/>
                  <a:pt x="125216" y="152382"/>
                </a:cubicBezTo>
                <a:cubicBezTo>
                  <a:pt x="125216" y="150022"/>
                  <a:pt x="122861" y="150022"/>
                  <a:pt x="120505" y="150022"/>
                </a:cubicBezTo>
                <a:close/>
                <a:moveTo>
                  <a:pt x="231201" y="0"/>
                </a:moveTo>
                <a:cubicBezTo>
                  <a:pt x="358890" y="0"/>
                  <a:pt x="462402" y="103512"/>
                  <a:pt x="462402" y="231201"/>
                </a:cubicBezTo>
                <a:cubicBezTo>
                  <a:pt x="462402" y="358890"/>
                  <a:pt x="358890" y="462402"/>
                  <a:pt x="231201" y="462402"/>
                </a:cubicBezTo>
                <a:cubicBezTo>
                  <a:pt x="103512" y="462402"/>
                  <a:pt x="0" y="358890"/>
                  <a:pt x="0" y="231201"/>
                </a:cubicBezTo>
                <a:cubicBezTo>
                  <a:pt x="0" y="103512"/>
                  <a:pt x="103512" y="0"/>
                  <a:pt x="231201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5" name="頁尾版面配置區 2">
            <a:extLst>
              <a:ext uri="{FF2B5EF4-FFF2-40B4-BE49-F238E27FC236}">
                <a16:creationId xmlns:a16="http://schemas.microsoft.com/office/drawing/2014/main" id="{41727ABC-099E-3A40-AF42-29D1816C8A66}"/>
              </a:ext>
            </a:extLst>
          </p:cNvPr>
          <p:cNvSpPr txBox="1">
            <a:spLocks/>
          </p:cNvSpPr>
          <p:nvPr/>
        </p:nvSpPr>
        <p:spPr>
          <a:xfrm>
            <a:off x="1339084" y="6336843"/>
            <a:ext cx="4914582" cy="4572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/>
              <a:t>Data Science Bootcamps for SDAIA Academy.</a:t>
            </a:r>
            <a:endParaRPr lang="en-US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BE5760B-8677-7F45-85EF-71B4A7DECAE3}"/>
              </a:ext>
            </a:extLst>
          </p:cNvPr>
          <p:cNvSpPr txBox="1"/>
          <p:nvPr/>
        </p:nvSpPr>
        <p:spPr>
          <a:xfrm>
            <a:off x="11503152" y="654710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SA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DE93144-F48B-8142-8FFF-A2477583ECDC}"/>
              </a:ext>
            </a:extLst>
          </p:cNvPr>
          <p:cNvSpPr txBox="1"/>
          <p:nvPr/>
        </p:nvSpPr>
        <p:spPr>
          <a:xfrm>
            <a:off x="1548315" y="2645109"/>
            <a:ext cx="3176825" cy="4801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altLang="zh-TW" sz="2800" dirty="0">
                <a:solidFill>
                  <a:schemeClr val="tx1">
                    <a:lumMod val="75000"/>
                    <a:lumOff val="25000"/>
                  </a:schemeClr>
                </a:solidFill>
                <a:ea typeface="新細明體" panose="02020500000000000000" pitchFamily="18" charset="-120"/>
              </a:rPr>
              <a:t>INTRODUCTION</a:t>
            </a:r>
          </a:p>
        </p:txBody>
      </p:sp>
      <p:sp>
        <p:nvSpPr>
          <p:cNvPr id="49" name="Freeform 48">
            <a:extLst>
              <a:ext uri="{FF2B5EF4-FFF2-40B4-BE49-F238E27FC236}">
                <a16:creationId xmlns:a16="http://schemas.microsoft.com/office/drawing/2014/main" id="{EFC9D700-FECD-AE43-97A2-35D3F7A70178}"/>
              </a:ext>
            </a:extLst>
          </p:cNvPr>
          <p:cNvSpPr/>
          <p:nvPr/>
        </p:nvSpPr>
        <p:spPr>
          <a:xfrm rot="16200000">
            <a:off x="923020" y="3347990"/>
            <a:ext cx="462402" cy="462402"/>
          </a:xfrm>
          <a:custGeom>
            <a:avLst/>
            <a:gdLst>
              <a:gd name="connsiteX0" fmla="*/ 120505 w 462402"/>
              <a:gd name="connsiteY0" fmla="*/ 150022 h 462402"/>
              <a:gd name="connsiteX1" fmla="*/ 118150 w 462402"/>
              <a:gd name="connsiteY1" fmla="*/ 154741 h 462402"/>
              <a:gd name="connsiteX2" fmla="*/ 118150 w 462402"/>
              <a:gd name="connsiteY2" fmla="*/ 234970 h 462402"/>
              <a:gd name="connsiteX3" fmla="*/ 120505 w 462402"/>
              <a:gd name="connsiteY3" fmla="*/ 239689 h 462402"/>
              <a:gd name="connsiteX4" fmla="*/ 228846 w 462402"/>
              <a:gd name="connsiteY4" fmla="*/ 345874 h 462402"/>
              <a:gd name="connsiteX5" fmla="*/ 231201 w 462402"/>
              <a:gd name="connsiteY5" fmla="*/ 348234 h 462402"/>
              <a:gd name="connsiteX6" fmla="*/ 233556 w 462402"/>
              <a:gd name="connsiteY6" fmla="*/ 345874 h 462402"/>
              <a:gd name="connsiteX7" fmla="*/ 341896 w 462402"/>
              <a:gd name="connsiteY7" fmla="*/ 239689 h 462402"/>
              <a:gd name="connsiteX8" fmla="*/ 344251 w 462402"/>
              <a:gd name="connsiteY8" fmla="*/ 234970 h 462402"/>
              <a:gd name="connsiteX9" fmla="*/ 344251 w 462402"/>
              <a:gd name="connsiteY9" fmla="*/ 154741 h 462402"/>
              <a:gd name="connsiteX10" fmla="*/ 341896 w 462402"/>
              <a:gd name="connsiteY10" fmla="*/ 150022 h 462402"/>
              <a:gd name="connsiteX11" fmla="*/ 337186 w 462402"/>
              <a:gd name="connsiteY11" fmla="*/ 152382 h 462402"/>
              <a:gd name="connsiteX12" fmla="*/ 231201 w 462402"/>
              <a:gd name="connsiteY12" fmla="*/ 256207 h 462402"/>
              <a:gd name="connsiteX13" fmla="*/ 125216 w 462402"/>
              <a:gd name="connsiteY13" fmla="*/ 152382 h 462402"/>
              <a:gd name="connsiteX14" fmla="*/ 120505 w 462402"/>
              <a:gd name="connsiteY14" fmla="*/ 150022 h 462402"/>
              <a:gd name="connsiteX15" fmla="*/ 231201 w 462402"/>
              <a:gd name="connsiteY15" fmla="*/ 0 h 462402"/>
              <a:gd name="connsiteX16" fmla="*/ 462402 w 462402"/>
              <a:gd name="connsiteY16" fmla="*/ 231201 h 462402"/>
              <a:gd name="connsiteX17" fmla="*/ 231201 w 462402"/>
              <a:gd name="connsiteY17" fmla="*/ 462402 h 462402"/>
              <a:gd name="connsiteX18" fmla="*/ 0 w 462402"/>
              <a:gd name="connsiteY18" fmla="*/ 231201 h 462402"/>
              <a:gd name="connsiteX19" fmla="*/ 231201 w 462402"/>
              <a:gd name="connsiteY19" fmla="*/ 0 h 462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62402" h="462402">
                <a:moveTo>
                  <a:pt x="120505" y="150022"/>
                </a:moveTo>
                <a:cubicBezTo>
                  <a:pt x="118150" y="150022"/>
                  <a:pt x="118150" y="152382"/>
                  <a:pt x="118150" y="154741"/>
                </a:cubicBezTo>
                <a:cubicBezTo>
                  <a:pt x="118150" y="234970"/>
                  <a:pt x="118150" y="234970"/>
                  <a:pt x="118150" y="234970"/>
                </a:cubicBezTo>
                <a:cubicBezTo>
                  <a:pt x="118150" y="237330"/>
                  <a:pt x="118150" y="237330"/>
                  <a:pt x="120505" y="239689"/>
                </a:cubicBezTo>
                <a:cubicBezTo>
                  <a:pt x="228846" y="345874"/>
                  <a:pt x="228846" y="345874"/>
                  <a:pt x="228846" y="345874"/>
                </a:cubicBezTo>
                <a:cubicBezTo>
                  <a:pt x="228846" y="348234"/>
                  <a:pt x="231201" y="348234"/>
                  <a:pt x="231201" y="348234"/>
                </a:cubicBezTo>
                <a:cubicBezTo>
                  <a:pt x="233556" y="348234"/>
                  <a:pt x="233556" y="348234"/>
                  <a:pt x="233556" y="345874"/>
                </a:cubicBezTo>
                <a:cubicBezTo>
                  <a:pt x="341896" y="239689"/>
                  <a:pt x="341896" y="239689"/>
                  <a:pt x="341896" y="239689"/>
                </a:cubicBezTo>
                <a:cubicBezTo>
                  <a:pt x="344251" y="237330"/>
                  <a:pt x="344251" y="237330"/>
                  <a:pt x="344251" y="234970"/>
                </a:cubicBezTo>
                <a:cubicBezTo>
                  <a:pt x="344251" y="154741"/>
                  <a:pt x="344251" y="154741"/>
                  <a:pt x="344251" y="154741"/>
                </a:cubicBezTo>
                <a:cubicBezTo>
                  <a:pt x="344251" y="152382"/>
                  <a:pt x="344251" y="150022"/>
                  <a:pt x="341896" y="150022"/>
                </a:cubicBezTo>
                <a:cubicBezTo>
                  <a:pt x="339541" y="150022"/>
                  <a:pt x="337186" y="150022"/>
                  <a:pt x="337186" y="152382"/>
                </a:cubicBezTo>
                <a:cubicBezTo>
                  <a:pt x="231201" y="256207"/>
                  <a:pt x="231201" y="256207"/>
                  <a:pt x="231201" y="256207"/>
                </a:cubicBezTo>
                <a:cubicBezTo>
                  <a:pt x="125216" y="152382"/>
                  <a:pt x="125216" y="152382"/>
                  <a:pt x="125216" y="152382"/>
                </a:cubicBezTo>
                <a:cubicBezTo>
                  <a:pt x="125216" y="150022"/>
                  <a:pt x="122861" y="150022"/>
                  <a:pt x="120505" y="150022"/>
                </a:cubicBezTo>
                <a:close/>
                <a:moveTo>
                  <a:pt x="231201" y="0"/>
                </a:moveTo>
                <a:cubicBezTo>
                  <a:pt x="358890" y="0"/>
                  <a:pt x="462402" y="103512"/>
                  <a:pt x="462402" y="231201"/>
                </a:cubicBezTo>
                <a:cubicBezTo>
                  <a:pt x="462402" y="358890"/>
                  <a:pt x="358890" y="462402"/>
                  <a:pt x="231201" y="462402"/>
                </a:cubicBezTo>
                <a:cubicBezTo>
                  <a:pt x="103512" y="462402"/>
                  <a:pt x="0" y="358890"/>
                  <a:pt x="0" y="231201"/>
                </a:cubicBezTo>
                <a:cubicBezTo>
                  <a:pt x="0" y="103512"/>
                  <a:pt x="103512" y="0"/>
                  <a:pt x="231201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50" name="Freeform 49">
            <a:extLst>
              <a:ext uri="{FF2B5EF4-FFF2-40B4-BE49-F238E27FC236}">
                <a16:creationId xmlns:a16="http://schemas.microsoft.com/office/drawing/2014/main" id="{AC63F9A5-F717-814B-AFFF-CB4F3F80118D}"/>
              </a:ext>
            </a:extLst>
          </p:cNvPr>
          <p:cNvSpPr/>
          <p:nvPr/>
        </p:nvSpPr>
        <p:spPr>
          <a:xfrm rot="16200000">
            <a:off x="923019" y="5331651"/>
            <a:ext cx="462402" cy="462402"/>
          </a:xfrm>
          <a:custGeom>
            <a:avLst/>
            <a:gdLst>
              <a:gd name="connsiteX0" fmla="*/ 120505 w 462402"/>
              <a:gd name="connsiteY0" fmla="*/ 150022 h 462402"/>
              <a:gd name="connsiteX1" fmla="*/ 118150 w 462402"/>
              <a:gd name="connsiteY1" fmla="*/ 154741 h 462402"/>
              <a:gd name="connsiteX2" fmla="*/ 118150 w 462402"/>
              <a:gd name="connsiteY2" fmla="*/ 234970 h 462402"/>
              <a:gd name="connsiteX3" fmla="*/ 120505 w 462402"/>
              <a:gd name="connsiteY3" fmla="*/ 239689 h 462402"/>
              <a:gd name="connsiteX4" fmla="*/ 228846 w 462402"/>
              <a:gd name="connsiteY4" fmla="*/ 345874 h 462402"/>
              <a:gd name="connsiteX5" fmla="*/ 231201 w 462402"/>
              <a:gd name="connsiteY5" fmla="*/ 348234 h 462402"/>
              <a:gd name="connsiteX6" fmla="*/ 233556 w 462402"/>
              <a:gd name="connsiteY6" fmla="*/ 345874 h 462402"/>
              <a:gd name="connsiteX7" fmla="*/ 341896 w 462402"/>
              <a:gd name="connsiteY7" fmla="*/ 239689 h 462402"/>
              <a:gd name="connsiteX8" fmla="*/ 344251 w 462402"/>
              <a:gd name="connsiteY8" fmla="*/ 234970 h 462402"/>
              <a:gd name="connsiteX9" fmla="*/ 344251 w 462402"/>
              <a:gd name="connsiteY9" fmla="*/ 154741 h 462402"/>
              <a:gd name="connsiteX10" fmla="*/ 341896 w 462402"/>
              <a:gd name="connsiteY10" fmla="*/ 150022 h 462402"/>
              <a:gd name="connsiteX11" fmla="*/ 337186 w 462402"/>
              <a:gd name="connsiteY11" fmla="*/ 152382 h 462402"/>
              <a:gd name="connsiteX12" fmla="*/ 231201 w 462402"/>
              <a:gd name="connsiteY12" fmla="*/ 256207 h 462402"/>
              <a:gd name="connsiteX13" fmla="*/ 125216 w 462402"/>
              <a:gd name="connsiteY13" fmla="*/ 152382 h 462402"/>
              <a:gd name="connsiteX14" fmla="*/ 120505 w 462402"/>
              <a:gd name="connsiteY14" fmla="*/ 150022 h 462402"/>
              <a:gd name="connsiteX15" fmla="*/ 231201 w 462402"/>
              <a:gd name="connsiteY15" fmla="*/ 0 h 462402"/>
              <a:gd name="connsiteX16" fmla="*/ 462402 w 462402"/>
              <a:gd name="connsiteY16" fmla="*/ 231201 h 462402"/>
              <a:gd name="connsiteX17" fmla="*/ 231201 w 462402"/>
              <a:gd name="connsiteY17" fmla="*/ 462402 h 462402"/>
              <a:gd name="connsiteX18" fmla="*/ 0 w 462402"/>
              <a:gd name="connsiteY18" fmla="*/ 231201 h 462402"/>
              <a:gd name="connsiteX19" fmla="*/ 231201 w 462402"/>
              <a:gd name="connsiteY19" fmla="*/ 0 h 462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62402" h="462402">
                <a:moveTo>
                  <a:pt x="120505" y="150022"/>
                </a:moveTo>
                <a:cubicBezTo>
                  <a:pt x="118150" y="150022"/>
                  <a:pt x="118150" y="152382"/>
                  <a:pt x="118150" y="154741"/>
                </a:cubicBezTo>
                <a:cubicBezTo>
                  <a:pt x="118150" y="234970"/>
                  <a:pt x="118150" y="234970"/>
                  <a:pt x="118150" y="234970"/>
                </a:cubicBezTo>
                <a:cubicBezTo>
                  <a:pt x="118150" y="237330"/>
                  <a:pt x="118150" y="237330"/>
                  <a:pt x="120505" y="239689"/>
                </a:cubicBezTo>
                <a:cubicBezTo>
                  <a:pt x="228846" y="345874"/>
                  <a:pt x="228846" y="345874"/>
                  <a:pt x="228846" y="345874"/>
                </a:cubicBezTo>
                <a:cubicBezTo>
                  <a:pt x="228846" y="348234"/>
                  <a:pt x="231201" y="348234"/>
                  <a:pt x="231201" y="348234"/>
                </a:cubicBezTo>
                <a:cubicBezTo>
                  <a:pt x="233556" y="348234"/>
                  <a:pt x="233556" y="348234"/>
                  <a:pt x="233556" y="345874"/>
                </a:cubicBezTo>
                <a:cubicBezTo>
                  <a:pt x="341896" y="239689"/>
                  <a:pt x="341896" y="239689"/>
                  <a:pt x="341896" y="239689"/>
                </a:cubicBezTo>
                <a:cubicBezTo>
                  <a:pt x="344251" y="237330"/>
                  <a:pt x="344251" y="237330"/>
                  <a:pt x="344251" y="234970"/>
                </a:cubicBezTo>
                <a:cubicBezTo>
                  <a:pt x="344251" y="154741"/>
                  <a:pt x="344251" y="154741"/>
                  <a:pt x="344251" y="154741"/>
                </a:cubicBezTo>
                <a:cubicBezTo>
                  <a:pt x="344251" y="152382"/>
                  <a:pt x="344251" y="150022"/>
                  <a:pt x="341896" y="150022"/>
                </a:cubicBezTo>
                <a:cubicBezTo>
                  <a:pt x="339541" y="150022"/>
                  <a:pt x="337186" y="150022"/>
                  <a:pt x="337186" y="152382"/>
                </a:cubicBezTo>
                <a:cubicBezTo>
                  <a:pt x="231201" y="256207"/>
                  <a:pt x="231201" y="256207"/>
                  <a:pt x="231201" y="256207"/>
                </a:cubicBezTo>
                <a:cubicBezTo>
                  <a:pt x="125216" y="152382"/>
                  <a:pt x="125216" y="152382"/>
                  <a:pt x="125216" y="152382"/>
                </a:cubicBezTo>
                <a:cubicBezTo>
                  <a:pt x="125216" y="150022"/>
                  <a:pt x="122861" y="150022"/>
                  <a:pt x="120505" y="150022"/>
                </a:cubicBezTo>
                <a:close/>
                <a:moveTo>
                  <a:pt x="231201" y="0"/>
                </a:moveTo>
                <a:cubicBezTo>
                  <a:pt x="358890" y="0"/>
                  <a:pt x="462402" y="103512"/>
                  <a:pt x="462402" y="231201"/>
                </a:cubicBezTo>
                <a:cubicBezTo>
                  <a:pt x="462402" y="358890"/>
                  <a:pt x="358890" y="462402"/>
                  <a:pt x="231201" y="462402"/>
                </a:cubicBezTo>
                <a:cubicBezTo>
                  <a:pt x="103512" y="462402"/>
                  <a:pt x="0" y="358890"/>
                  <a:pt x="0" y="231201"/>
                </a:cubicBezTo>
                <a:cubicBezTo>
                  <a:pt x="0" y="103512"/>
                  <a:pt x="103512" y="0"/>
                  <a:pt x="231201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51" name="Freeform 50">
            <a:extLst>
              <a:ext uri="{FF2B5EF4-FFF2-40B4-BE49-F238E27FC236}">
                <a16:creationId xmlns:a16="http://schemas.microsoft.com/office/drawing/2014/main" id="{75B476A0-0AD2-4244-99F1-F5271259C85B}"/>
              </a:ext>
            </a:extLst>
          </p:cNvPr>
          <p:cNvSpPr/>
          <p:nvPr/>
        </p:nvSpPr>
        <p:spPr>
          <a:xfrm rot="16200000">
            <a:off x="923020" y="4000653"/>
            <a:ext cx="462402" cy="462402"/>
          </a:xfrm>
          <a:custGeom>
            <a:avLst/>
            <a:gdLst>
              <a:gd name="connsiteX0" fmla="*/ 120505 w 462402"/>
              <a:gd name="connsiteY0" fmla="*/ 150022 h 462402"/>
              <a:gd name="connsiteX1" fmla="*/ 118150 w 462402"/>
              <a:gd name="connsiteY1" fmla="*/ 154741 h 462402"/>
              <a:gd name="connsiteX2" fmla="*/ 118150 w 462402"/>
              <a:gd name="connsiteY2" fmla="*/ 234970 h 462402"/>
              <a:gd name="connsiteX3" fmla="*/ 120505 w 462402"/>
              <a:gd name="connsiteY3" fmla="*/ 239689 h 462402"/>
              <a:gd name="connsiteX4" fmla="*/ 228846 w 462402"/>
              <a:gd name="connsiteY4" fmla="*/ 345874 h 462402"/>
              <a:gd name="connsiteX5" fmla="*/ 231201 w 462402"/>
              <a:gd name="connsiteY5" fmla="*/ 348234 h 462402"/>
              <a:gd name="connsiteX6" fmla="*/ 233556 w 462402"/>
              <a:gd name="connsiteY6" fmla="*/ 345874 h 462402"/>
              <a:gd name="connsiteX7" fmla="*/ 341896 w 462402"/>
              <a:gd name="connsiteY7" fmla="*/ 239689 h 462402"/>
              <a:gd name="connsiteX8" fmla="*/ 344251 w 462402"/>
              <a:gd name="connsiteY8" fmla="*/ 234970 h 462402"/>
              <a:gd name="connsiteX9" fmla="*/ 344251 w 462402"/>
              <a:gd name="connsiteY9" fmla="*/ 154741 h 462402"/>
              <a:gd name="connsiteX10" fmla="*/ 341896 w 462402"/>
              <a:gd name="connsiteY10" fmla="*/ 150022 h 462402"/>
              <a:gd name="connsiteX11" fmla="*/ 337186 w 462402"/>
              <a:gd name="connsiteY11" fmla="*/ 152382 h 462402"/>
              <a:gd name="connsiteX12" fmla="*/ 231201 w 462402"/>
              <a:gd name="connsiteY12" fmla="*/ 256207 h 462402"/>
              <a:gd name="connsiteX13" fmla="*/ 125216 w 462402"/>
              <a:gd name="connsiteY13" fmla="*/ 152382 h 462402"/>
              <a:gd name="connsiteX14" fmla="*/ 120505 w 462402"/>
              <a:gd name="connsiteY14" fmla="*/ 150022 h 462402"/>
              <a:gd name="connsiteX15" fmla="*/ 231201 w 462402"/>
              <a:gd name="connsiteY15" fmla="*/ 0 h 462402"/>
              <a:gd name="connsiteX16" fmla="*/ 462402 w 462402"/>
              <a:gd name="connsiteY16" fmla="*/ 231201 h 462402"/>
              <a:gd name="connsiteX17" fmla="*/ 231201 w 462402"/>
              <a:gd name="connsiteY17" fmla="*/ 462402 h 462402"/>
              <a:gd name="connsiteX18" fmla="*/ 0 w 462402"/>
              <a:gd name="connsiteY18" fmla="*/ 231201 h 462402"/>
              <a:gd name="connsiteX19" fmla="*/ 231201 w 462402"/>
              <a:gd name="connsiteY19" fmla="*/ 0 h 462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62402" h="462402">
                <a:moveTo>
                  <a:pt x="120505" y="150022"/>
                </a:moveTo>
                <a:cubicBezTo>
                  <a:pt x="118150" y="150022"/>
                  <a:pt x="118150" y="152382"/>
                  <a:pt x="118150" y="154741"/>
                </a:cubicBezTo>
                <a:cubicBezTo>
                  <a:pt x="118150" y="234970"/>
                  <a:pt x="118150" y="234970"/>
                  <a:pt x="118150" y="234970"/>
                </a:cubicBezTo>
                <a:cubicBezTo>
                  <a:pt x="118150" y="237330"/>
                  <a:pt x="118150" y="237330"/>
                  <a:pt x="120505" y="239689"/>
                </a:cubicBezTo>
                <a:cubicBezTo>
                  <a:pt x="228846" y="345874"/>
                  <a:pt x="228846" y="345874"/>
                  <a:pt x="228846" y="345874"/>
                </a:cubicBezTo>
                <a:cubicBezTo>
                  <a:pt x="228846" y="348234"/>
                  <a:pt x="231201" y="348234"/>
                  <a:pt x="231201" y="348234"/>
                </a:cubicBezTo>
                <a:cubicBezTo>
                  <a:pt x="233556" y="348234"/>
                  <a:pt x="233556" y="348234"/>
                  <a:pt x="233556" y="345874"/>
                </a:cubicBezTo>
                <a:cubicBezTo>
                  <a:pt x="341896" y="239689"/>
                  <a:pt x="341896" y="239689"/>
                  <a:pt x="341896" y="239689"/>
                </a:cubicBezTo>
                <a:cubicBezTo>
                  <a:pt x="344251" y="237330"/>
                  <a:pt x="344251" y="237330"/>
                  <a:pt x="344251" y="234970"/>
                </a:cubicBezTo>
                <a:cubicBezTo>
                  <a:pt x="344251" y="154741"/>
                  <a:pt x="344251" y="154741"/>
                  <a:pt x="344251" y="154741"/>
                </a:cubicBezTo>
                <a:cubicBezTo>
                  <a:pt x="344251" y="152382"/>
                  <a:pt x="344251" y="150022"/>
                  <a:pt x="341896" y="150022"/>
                </a:cubicBezTo>
                <a:cubicBezTo>
                  <a:pt x="339541" y="150022"/>
                  <a:pt x="337186" y="150022"/>
                  <a:pt x="337186" y="152382"/>
                </a:cubicBezTo>
                <a:cubicBezTo>
                  <a:pt x="231201" y="256207"/>
                  <a:pt x="231201" y="256207"/>
                  <a:pt x="231201" y="256207"/>
                </a:cubicBezTo>
                <a:cubicBezTo>
                  <a:pt x="125216" y="152382"/>
                  <a:pt x="125216" y="152382"/>
                  <a:pt x="125216" y="152382"/>
                </a:cubicBezTo>
                <a:cubicBezTo>
                  <a:pt x="125216" y="150022"/>
                  <a:pt x="122861" y="150022"/>
                  <a:pt x="120505" y="150022"/>
                </a:cubicBezTo>
                <a:close/>
                <a:moveTo>
                  <a:pt x="231201" y="0"/>
                </a:moveTo>
                <a:cubicBezTo>
                  <a:pt x="358890" y="0"/>
                  <a:pt x="462402" y="103512"/>
                  <a:pt x="462402" y="231201"/>
                </a:cubicBezTo>
                <a:cubicBezTo>
                  <a:pt x="462402" y="358890"/>
                  <a:pt x="358890" y="462402"/>
                  <a:pt x="231201" y="462402"/>
                </a:cubicBezTo>
                <a:cubicBezTo>
                  <a:pt x="103512" y="462402"/>
                  <a:pt x="0" y="358890"/>
                  <a:pt x="0" y="231201"/>
                </a:cubicBezTo>
                <a:cubicBezTo>
                  <a:pt x="0" y="103512"/>
                  <a:pt x="103512" y="0"/>
                  <a:pt x="231201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7F882B6-D8EF-F644-8968-54F8DD43ECE2}"/>
              </a:ext>
            </a:extLst>
          </p:cNvPr>
          <p:cNvSpPr txBox="1"/>
          <p:nvPr/>
        </p:nvSpPr>
        <p:spPr>
          <a:xfrm>
            <a:off x="1548315" y="3293533"/>
            <a:ext cx="28672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DESIGN AND DATA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276B92A-C02F-AF46-9090-0AC4A1D8ADDE}"/>
              </a:ext>
            </a:extLst>
          </p:cNvPr>
          <p:cNvSpPr txBox="1"/>
          <p:nvPr/>
        </p:nvSpPr>
        <p:spPr>
          <a:xfrm>
            <a:off x="1548314" y="5335780"/>
            <a:ext cx="8668512" cy="4801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zh-TW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COMMUNICATION</a:t>
            </a:r>
            <a:endParaRPr lang="en-US" altLang="zh-TW" sz="2800" dirty="0">
              <a:solidFill>
                <a:schemeClr val="tx1">
                  <a:lumMod val="75000"/>
                  <a:lumOff val="25000"/>
                </a:schemeClr>
              </a:solidFill>
              <a:ea typeface="新細明體" panose="02020500000000000000" pitchFamily="18" charset="-120"/>
            </a:endParaRPr>
          </a:p>
        </p:txBody>
      </p:sp>
      <p:sp>
        <p:nvSpPr>
          <p:cNvPr id="58" name="Freeform 57">
            <a:extLst>
              <a:ext uri="{FF2B5EF4-FFF2-40B4-BE49-F238E27FC236}">
                <a16:creationId xmlns:a16="http://schemas.microsoft.com/office/drawing/2014/main" id="{1DB05781-CB85-6149-9B6B-2A567DA64C1A}"/>
              </a:ext>
            </a:extLst>
          </p:cNvPr>
          <p:cNvSpPr/>
          <p:nvPr/>
        </p:nvSpPr>
        <p:spPr>
          <a:xfrm rot="16200000">
            <a:off x="947403" y="4693992"/>
            <a:ext cx="462402" cy="462402"/>
          </a:xfrm>
          <a:custGeom>
            <a:avLst/>
            <a:gdLst>
              <a:gd name="connsiteX0" fmla="*/ 120505 w 462402"/>
              <a:gd name="connsiteY0" fmla="*/ 150022 h 462402"/>
              <a:gd name="connsiteX1" fmla="*/ 118150 w 462402"/>
              <a:gd name="connsiteY1" fmla="*/ 154741 h 462402"/>
              <a:gd name="connsiteX2" fmla="*/ 118150 w 462402"/>
              <a:gd name="connsiteY2" fmla="*/ 234970 h 462402"/>
              <a:gd name="connsiteX3" fmla="*/ 120505 w 462402"/>
              <a:gd name="connsiteY3" fmla="*/ 239689 h 462402"/>
              <a:gd name="connsiteX4" fmla="*/ 228846 w 462402"/>
              <a:gd name="connsiteY4" fmla="*/ 345874 h 462402"/>
              <a:gd name="connsiteX5" fmla="*/ 231201 w 462402"/>
              <a:gd name="connsiteY5" fmla="*/ 348234 h 462402"/>
              <a:gd name="connsiteX6" fmla="*/ 233556 w 462402"/>
              <a:gd name="connsiteY6" fmla="*/ 345874 h 462402"/>
              <a:gd name="connsiteX7" fmla="*/ 341896 w 462402"/>
              <a:gd name="connsiteY7" fmla="*/ 239689 h 462402"/>
              <a:gd name="connsiteX8" fmla="*/ 344251 w 462402"/>
              <a:gd name="connsiteY8" fmla="*/ 234970 h 462402"/>
              <a:gd name="connsiteX9" fmla="*/ 344251 w 462402"/>
              <a:gd name="connsiteY9" fmla="*/ 154741 h 462402"/>
              <a:gd name="connsiteX10" fmla="*/ 341896 w 462402"/>
              <a:gd name="connsiteY10" fmla="*/ 150022 h 462402"/>
              <a:gd name="connsiteX11" fmla="*/ 337186 w 462402"/>
              <a:gd name="connsiteY11" fmla="*/ 152382 h 462402"/>
              <a:gd name="connsiteX12" fmla="*/ 231201 w 462402"/>
              <a:gd name="connsiteY12" fmla="*/ 256207 h 462402"/>
              <a:gd name="connsiteX13" fmla="*/ 125216 w 462402"/>
              <a:gd name="connsiteY13" fmla="*/ 152382 h 462402"/>
              <a:gd name="connsiteX14" fmla="*/ 120505 w 462402"/>
              <a:gd name="connsiteY14" fmla="*/ 150022 h 462402"/>
              <a:gd name="connsiteX15" fmla="*/ 231201 w 462402"/>
              <a:gd name="connsiteY15" fmla="*/ 0 h 462402"/>
              <a:gd name="connsiteX16" fmla="*/ 462402 w 462402"/>
              <a:gd name="connsiteY16" fmla="*/ 231201 h 462402"/>
              <a:gd name="connsiteX17" fmla="*/ 231201 w 462402"/>
              <a:gd name="connsiteY17" fmla="*/ 462402 h 462402"/>
              <a:gd name="connsiteX18" fmla="*/ 0 w 462402"/>
              <a:gd name="connsiteY18" fmla="*/ 231201 h 462402"/>
              <a:gd name="connsiteX19" fmla="*/ 231201 w 462402"/>
              <a:gd name="connsiteY19" fmla="*/ 0 h 462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62402" h="462402">
                <a:moveTo>
                  <a:pt x="120505" y="150022"/>
                </a:moveTo>
                <a:cubicBezTo>
                  <a:pt x="118150" y="150022"/>
                  <a:pt x="118150" y="152382"/>
                  <a:pt x="118150" y="154741"/>
                </a:cubicBezTo>
                <a:cubicBezTo>
                  <a:pt x="118150" y="234970"/>
                  <a:pt x="118150" y="234970"/>
                  <a:pt x="118150" y="234970"/>
                </a:cubicBezTo>
                <a:cubicBezTo>
                  <a:pt x="118150" y="237330"/>
                  <a:pt x="118150" y="237330"/>
                  <a:pt x="120505" y="239689"/>
                </a:cubicBezTo>
                <a:cubicBezTo>
                  <a:pt x="228846" y="345874"/>
                  <a:pt x="228846" y="345874"/>
                  <a:pt x="228846" y="345874"/>
                </a:cubicBezTo>
                <a:cubicBezTo>
                  <a:pt x="228846" y="348234"/>
                  <a:pt x="231201" y="348234"/>
                  <a:pt x="231201" y="348234"/>
                </a:cubicBezTo>
                <a:cubicBezTo>
                  <a:pt x="233556" y="348234"/>
                  <a:pt x="233556" y="348234"/>
                  <a:pt x="233556" y="345874"/>
                </a:cubicBezTo>
                <a:cubicBezTo>
                  <a:pt x="341896" y="239689"/>
                  <a:pt x="341896" y="239689"/>
                  <a:pt x="341896" y="239689"/>
                </a:cubicBezTo>
                <a:cubicBezTo>
                  <a:pt x="344251" y="237330"/>
                  <a:pt x="344251" y="237330"/>
                  <a:pt x="344251" y="234970"/>
                </a:cubicBezTo>
                <a:cubicBezTo>
                  <a:pt x="344251" y="154741"/>
                  <a:pt x="344251" y="154741"/>
                  <a:pt x="344251" y="154741"/>
                </a:cubicBezTo>
                <a:cubicBezTo>
                  <a:pt x="344251" y="152382"/>
                  <a:pt x="344251" y="150022"/>
                  <a:pt x="341896" y="150022"/>
                </a:cubicBezTo>
                <a:cubicBezTo>
                  <a:pt x="339541" y="150022"/>
                  <a:pt x="337186" y="150022"/>
                  <a:pt x="337186" y="152382"/>
                </a:cubicBezTo>
                <a:cubicBezTo>
                  <a:pt x="231201" y="256207"/>
                  <a:pt x="231201" y="256207"/>
                  <a:pt x="231201" y="256207"/>
                </a:cubicBezTo>
                <a:cubicBezTo>
                  <a:pt x="125216" y="152382"/>
                  <a:pt x="125216" y="152382"/>
                  <a:pt x="125216" y="152382"/>
                </a:cubicBezTo>
                <a:cubicBezTo>
                  <a:pt x="125216" y="150022"/>
                  <a:pt x="122861" y="150022"/>
                  <a:pt x="120505" y="150022"/>
                </a:cubicBezTo>
                <a:close/>
                <a:moveTo>
                  <a:pt x="231201" y="0"/>
                </a:moveTo>
                <a:cubicBezTo>
                  <a:pt x="358890" y="0"/>
                  <a:pt x="462402" y="103512"/>
                  <a:pt x="462402" y="231201"/>
                </a:cubicBezTo>
                <a:cubicBezTo>
                  <a:pt x="462402" y="358890"/>
                  <a:pt x="358890" y="462402"/>
                  <a:pt x="231201" y="462402"/>
                </a:cubicBezTo>
                <a:cubicBezTo>
                  <a:pt x="103512" y="462402"/>
                  <a:pt x="0" y="358890"/>
                  <a:pt x="0" y="231201"/>
                </a:cubicBezTo>
                <a:cubicBezTo>
                  <a:pt x="0" y="103512"/>
                  <a:pt x="103512" y="0"/>
                  <a:pt x="231201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6B0D8C9-5501-E34D-94F1-9F7A3CE37C77}"/>
              </a:ext>
            </a:extLst>
          </p:cNvPr>
          <p:cNvSpPr txBox="1"/>
          <p:nvPr/>
        </p:nvSpPr>
        <p:spPr>
          <a:xfrm>
            <a:off x="1605516" y="3972664"/>
            <a:ext cx="869743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i="0" u="none" strike="noStrike" dirty="0">
                <a:solidFill>
                  <a:srgbClr val="24292F"/>
                </a:solidFill>
                <a:effectLst/>
                <a:latin typeface="-apple-system"/>
              </a:rPr>
              <a:t>ALGORITHMS</a:t>
            </a:r>
            <a:endParaRPr lang="en-SA" sz="28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ED4F391-0FE3-ED4C-955D-9F6C33C0F9CC}"/>
              </a:ext>
            </a:extLst>
          </p:cNvPr>
          <p:cNvSpPr txBox="1"/>
          <p:nvPr/>
        </p:nvSpPr>
        <p:spPr>
          <a:xfrm>
            <a:off x="1584251" y="4653147"/>
            <a:ext cx="869743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i="0" u="none" strike="noStrike" dirty="0">
                <a:solidFill>
                  <a:srgbClr val="24292F"/>
                </a:solidFill>
                <a:effectLst/>
                <a:latin typeface="-apple-system"/>
              </a:rPr>
              <a:t>TOOLS</a:t>
            </a:r>
            <a:endParaRPr lang="en-SA" sz="2800" dirty="0"/>
          </a:p>
        </p:txBody>
      </p:sp>
    </p:spTree>
    <p:extLst>
      <p:ext uri="{BB962C8B-B14F-4D97-AF65-F5344CB8AC3E}">
        <p14:creationId xmlns:p14="http://schemas.microsoft.com/office/powerpoint/2010/main" val="27998681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D581B7AB-31F6-D841-A5C6-C2B4C8C450E4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01196241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32" name="think-cell Slide" r:id="rId6" imgW="7772400" imgH="10058400" progId="TCLayout.ActiveDocument.1">
                  <p:embed/>
                </p:oleObj>
              </mc:Choice>
              <mc:Fallback>
                <p:oleObj name="think-cell Slide" r:id="rId6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D367269E-349E-5E47-A54E-A729A1570B77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algn="ctr"/>
            <a:endParaRPr lang="en-US" sz="4400" b="1" dirty="0">
              <a:latin typeface="Segoe UI" panose="020B0502040204020203" pitchFamily="34" charset="0"/>
              <a:ea typeface="+mj-ea"/>
              <a:sym typeface="Segoe UI" panose="020B050204020402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5D1A76A-BF88-A64A-86EC-1811DE09E750}"/>
              </a:ext>
            </a:extLst>
          </p:cNvPr>
          <p:cNvSpPr/>
          <p:nvPr/>
        </p:nvSpPr>
        <p:spPr>
          <a:xfrm>
            <a:off x="0" y="1311351"/>
            <a:ext cx="12192000" cy="206943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400" dirty="0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DCFECE1-71CE-E24D-A636-DA973E9DA1DD}"/>
              </a:ext>
            </a:extLst>
          </p:cNvPr>
          <p:cNvSpPr/>
          <p:nvPr/>
        </p:nvSpPr>
        <p:spPr>
          <a:xfrm>
            <a:off x="533400" y="2605535"/>
            <a:ext cx="11125200" cy="753978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635000" dist="38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5035047-BB0C-0542-A4D0-866342A311C5}"/>
              </a:ext>
            </a:extLst>
          </p:cNvPr>
          <p:cNvCxnSpPr>
            <a:cxnSpLocks/>
          </p:cNvCxnSpPr>
          <p:nvPr/>
        </p:nvCxnSpPr>
        <p:spPr>
          <a:xfrm>
            <a:off x="5823983" y="3037926"/>
            <a:ext cx="0" cy="3104148"/>
          </a:xfrm>
          <a:prstGeom prst="straightConnector1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D9D99F6B-7677-664D-BC8E-A80CD3198AFE}"/>
              </a:ext>
            </a:extLst>
          </p:cNvPr>
          <p:cNvSpPr txBox="1"/>
          <p:nvPr/>
        </p:nvSpPr>
        <p:spPr>
          <a:xfrm>
            <a:off x="7123813" y="3599697"/>
            <a:ext cx="3657600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/>
              <a:t>A </a:t>
            </a:r>
            <a:r>
              <a:rPr lang="en-US" sz="28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content-based recommendation engine for movies and TV shows on Netflix is presented.</a:t>
            </a:r>
            <a:endParaRPr lang="en-SA" sz="2800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81520EEE-A3BD-9940-9075-506C677CF501}"/>
              </a:ext>
            </a:extLst>
          </p:cNvPr>
          <p:cNvSpPr txBox="1"/>
          <p:nvPr/>
        </p:nvSpPr>
        <p:spPr>
          <a:xfrm>
            <a:off x="978194" y="3483013"/>
            <a:ext cx="3742662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Exploratory Data Analysis to know and describe the data in a better way through interactive graphs and visualizations.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B0C5E729-BCB4-694F-8F12-D624469E0681}"/>
              </a:ext>
            </a:extLst>
          </p:cNvPr>
          <p:cNvSpPr txBox="1"/>
          <p:nvPr/>
        </p:nvSpPr>
        <p:spPr>
          <a:xfrm>
            <a:off x="-276446" y="2760554"/>
            <a:ext cx="620941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EDA</a:t>
            </a: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2EAE05C2-270D-7842-8775-077EEC59A6D0}"/>
              </a:ext>
            </a:extLst>
          </p:cNvPr>
          <p:cNvSpPr txBox="1"/>
          <p:nvPr/>
        </p:nvSpPr>
        <p:spPr>
          <a:xfrm>
            <a:off x="6496492" y="2781818"/>
            <a:ext cx="4667692" cy="4717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i="0" u="none" strike="noStrike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Content-Based Recommendation</a:t>
            </a:r>
            <a:endParaRPr lang="en-SA" sz="2400" dirty="0">
              <a:solidFill>
                <a:schemeClr val="bg1"/>
              </a:solidFill>
            </a:endParaRPr>
          </a:p>
        </p:txBody>
      </p:sp>
      <p:pic>
        <p:nvPicPr>
          <p:cNvPr id="82" name="Graphic 81" descr="Advertising with solid fill">
            <a:extLst>
              <a:ext uri="{FF2B5EF4-FFF2-40B4-BE49-F238E27FC236}">
                <a16:creationId xmlns:a16="http://schemas.microsoft.com/office/drawing/2014/main" id="{EE8F9BE7-D636-A04C-A441-9439AFC5480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278912" y="1589567"/>
            <a:ext cx="914400" cy="914400"/>
          </a:xfrm>
          <a:prstGeom prst="rect">
            <a:avLst/>
          </a:prstGeom>
        </p:spPr>
      </p:pic>
      <p:pic>
        <p:nvPicPr>
          <p:cNvPr id="84" name="Graphic 83" descr="Angel face with solid fill with solid fill">
            <a:extLst>
              <a:ext uri="{FF2B5EF4-FFF2-40B4-BE49-F238E27FC236}">
                <a16:creationId xmlns:a16="http://schemas.microsoft.com/office/drawing/2014/main" id="{79D3162F-2CB3-084D-8E98-7647945E0E4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339469" y="1589568"/>
            <a:ext cx="914400" cy="914400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583EB026-E008-874F-918C-81145A1AA8A7}"/>
              </a:ext>
            </a:extLst>
          </p:cNvPr>
          <p:cNvSpPr txBox="1">
            <a:spLocks/>
          </p:cNvSpPr>
          <p:nvPr/>
        </p:nvSpPr>
        <p:spPr>
          <a:xfrm>
            <a:off x="476250" y="349250"/>
            <a:ext cx="11125200" cy="889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INTRODUCTION</a:t>
            </a:r>
            <a:endParaRPr lang="en-US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53002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31CC6F94-76BC-C948-B5EC-DF7F7DB32C31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215743371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65" name="think-cell Slide" r:id="rId5" imgW="7772400" imgH="10058400" progId="TCLayout.ActiveDocument.1">
                  <p:embed/>
                </p:oleObj>
              </mc:Choice>
              <mc:Fallback>
                <p:oleObj name="think-cell Slide" r:id="rId5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54" name="Picture 153">
            <a:extLst>
              <a:ext uri="{FF2B5EF4-FFF2-40B4-BE49-F238E27FC236}">
                <a16:creationId xmlns:a16="http://schemas.microsoft.com/office/drawing/2014/main" id="{7BEC25F9-FFC9-F24C-98CE-7BDF9521CF7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5439" b="24317"/>
          <a:stretch/>
        </p:blipFill>
        <p:spPr>
          <a:xfrm>
            <a:off x="-1" y="1510553"/>
            <a:ext cx="12192002" cy="456303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B383686-1A58-7749-B3F0-D043DD52D9BD}"/>
              </a:ext>
            </a:extLst>
          </p:cNvPr>
          <p:cNvSpPr/>
          <p:nvPr/>
        </p:nvSpPr>
        <p:spPr>
          <a:xfrm>
            <a:off x="0" y="1315453"/>
            <a:ext cx="12192000" cy="4744688"/>
          </a:xfrm>
          <a:prstGeom prst="rect">
            <a:avLst/>
          </a:prstGeom>
          <a:solidFill>
            <a:schemeClr val="accent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0" name="頁尾版面配置區 2">
            <a:extLst>
              <a:ext uri="{FF2B5EF4-FFF2-40B4-BE49-F238E27FC236}">
                <a16:creationId xmlns:a16="http://schemas.microsoft.com/office/drawing/2014/main" id="{F12DDCE4-FDD2-1148-8AED-F3BFB08B1964}"/>
              </a:ext>
            </a:extLst>
          </p:cNvPr>
          <p:cNvSpPr txBox="1">
            <a:spLocks/>
          </p:cNvSpPr>
          <p:nvPr/>
        </p:nvSpPr>
        <p:spPr>
          <a:xfrm>
            <a:off x="1339084" y="6336843"/>
            <a:ext cx="4914582" cy="4572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/>
              <a:t>Data Science Bootcamps for SDAIA Academy.</a:t>
            </a:r>
            <a:endParaRPr lang="en-US" altLang="en-US" dirty="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F9981B88-2AF2-5643-8221-60FFAF8274FB}"/>
              </a:ext>
            </a:extLst>
          </p:cNvPr>
          <p:cNvSpPr txBox="1"/>
          <p:nvPr/>
        </p:nvSpPr>
        <p:spPr>
          <a:xfrm>
            <a:off x="545433" y="1698141"/>
            <a:ext cx="1070008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 algn="just">
              <a:buFont typeface="Wingdings" pitchFamily="2" charset="2"/>
              <a:buChar char="§"/>
            </a:pPr>
            <a:r>
              <a:rPr lang="en-US" sz="3600" b="0" i="0" u="none" strike="noStrike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The project will be on predicting Netflix Movies and TV Shows based on personal history viewing using recommendation system.</a:t>
            </a:r>
            <a:endParaRPr lang="en-SA" sz="3600" dirty="0">
              <a:solidFill>
                <a:schemeClr val="bg1"/>
              </a:solidFill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601634AE-F6E5-FE48-9A75-CCE2EFCE232F}"/>
              </a:ext>
            </a:extLst>
          </p:cNvPr>
          <p:cNvSpPr txBox="1"/>
          <p:nvPr/>
        </p:nvSpPr>
        <p:spPr>
          <a:xfrm>
            <a:off x="521370" y="3518920"/>
            <a:ext cx="1070008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 algn="just">
              <a:buFont typeface="Wingdings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In order to help understand people preference and how Netflix generate similar catalog of movies and TV shows using genres, title, and release year as features.</a:t>
            </a:r>
            <a:endParaRPr lang="en-SA" sz="3600" dirty="0">
              <a:solidFill>
                <a:schemeClr val="bg1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98F8E09D-2F0E-1446-82E6-767B567DC7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406400"/>
            <a:ext cx="11125200" cy="889000"/>
          </a:xfrm>
        </p:spPr>
        <p:txBody>
          <a:bodyPr/>
          <a:lstStyle/>
          <a:p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DESIGN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19183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154ABA83-CE6A-E342-9293-EAFC7FDE323F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012476463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84" name="think-cell Slide" r:id="rId5" imgW="7772400" imgH="10058400" progId="TCLayout.ActiveDocument.1">
                  <p:embed/>
                </p:oleObj>
              </mc:Choice>
              <mc:Fallback>
                <p:oleObj name="think-cell Slide" r:id="rId5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3" name="Picture 102">
            <a:extLst>
              <a:ext uri="{FF2B5EF4-FFF2-40B4-BE49-F238E27FC236}">
                <a16:creationId xmlns:a16="http://schemas.microsoft.com/office/drawing/2014/main" id="{77378A70-E020-6E48-AC30-31E04BB5CF2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234" r="38375"/>
          <a:stretch/>
        </p:blipFill>
        <p:spPr>
          <a:xfrm>
            <a:off x="1" y="0"/>
            <a:ext cx="3891507" cy="6248400"/>
          </a:xfrm>
          <a:prstGeom prst="rect">
            <a:avLst/>
          </a:prstGeom>
        </p:spPr>
      </p:pic>
      <p:sp>
        <p:nvSpPr>
          <p:cNvPr id="67" name="Rectangle 66">
            <a:extLst>
              <a:ext uri="{FF2B5EF4-FFF2-40B4-BE49-F238E27FC236}">
                <a16:creationId xmlns:a16="http://schemas.microsoft.com/office/drawing/2014/main" id="{5D3C113D-1897-6943-812A-32F5526549F4}"/>
              </a:ext>
            </a:extLst>
          </p:cNvPr>
          <p:cNvSpPr/>
          <p:nvPr/>
        </p:nvSpPr>
        <p:spPr>
          <a:xfrm>
            <a:off x="0" y="-1"/>
            <a:ext cx="3893989" cy="6248401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4B0424-29D8-4449-B28D-576F495626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321" y="2819500"/>
            <a:ext cx="1791346" cy="609398"/>
          </a:xfrm>
        </p:spPr>
        <p:txBody>
          <a:bodyPr lIns="0" tIns="0" rIns="0" bIns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DATA</a:t>
            </a:r>
          </a:p>
        </p:txBody>
      </p:sp>
      <p:sp>
        <p:nvSpPr>
          <p:cNvPr id="57" name="頁尾版面配置區 2">
            <a:extLst>
              <a:ext uri="{FF2B5EF4-FFF2-40B4-BE49-F238E27FC236}">
                <a16:creationId xmlns:a16="http://schemas.microsoft.com/office/drawing/2014/main" id="{C40A0453-F62F-9646-A17B-9FBE0188B28D}"/>
              </a:ext>
            </a:extLst>
          </p:cNvPr>
          <p:cNvSpPr txBox="1">
            <a:spLocks/>
          </p:cNvSpPr>
          <p:nvPr/>
        </p:nvSpPr>
        <p:spPr>
          <a:xfrm>
            <a:off x="1339084" y="6336843"/>
            <a:ext cx="4914582" cy="4572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/>
              <a:t>Data Science Bootcamps for SDAIA Academy.</a:t>
            </a:r>
            <a:endParaRPr lang="en-US" altLang="en-US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2833E94F-0722-8D48-812F-2D75697FAD24}"/>
              </a:ext>
            </a:extLst>
          </p:cNvPr>
          <p:cNvSpPr txBox="1"/>
          <p:nvPr/>
        </p:nvSpPr>
        <p:spPr>
          <a:xfrm>
            <a:off x="4056321" y="1191476"/>
            <a:ext cx="7767083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900"/>
              </a:spcAft>
            </a:pPr>
            <a:r>
              <a:rPr lang="en-SA" b="1" dirty="0">
                <a:solidFill>
                  <a:schemeClr val="accent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FEATURES</a:t>
            </a:r>
            <a:r>
              <a:rPr lang="en-SA" sz="1400" b="1" dirty="0">
                <a:solidFill>
                  <a:schemeClr val="accent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:</a:t>
            </a:r>
            <a:endParaRPr lang="en-SA" sz="1800" dirty="0">
              <a:solidFill>
                <a:schemeClr val="accent2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>
              <a:spcAft>
                <a:spcPts val="900"/>
              </a:spcAft>
              <a:buClr>
                <a:srgbClr val="24292F"/>
              </a:buClr>
              <a:buFont typeface="Wingdings" pitchFamily="2" charset="2"/>
              <a:buChar char=""/>
            </a:pPr>
            <a:r>
              <a:rPr lang="en-SA" sz="1800" dirty="0">
                <a:solidFill>
                  <a:srgbClr val="C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show_id: </a:t>
            </a:r>
            <a:r>
              <a:rPr lang="en-SA" sz="18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unique id of each show </a:t>
            </a:r>
            <a:endParaRPr lang="en-SA" sz="180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>
              <a:spcAft>
                <a:spcPts val="900"/>
              </a:spcAft>
              <a:buClr>
                <a:srgbClr val="24292F"/>
              </a:buClr>
              <a:buFont typeface="Wingdings" pitchFamily="2" charset="2"/>
              <a:buChar char=""/>
            </a:pPr>
            <a:r>
              <a:rPr lang="en-SA" sz="1800" dirty="0">
                <a:solidFill>
                  <a:srgbClr val="C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type: </a:t>
            </a:r>
            <a:r>
              <a:rPr lang="en-SA" sz="18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The category of a show, can be either a Movie or a TV Show</a:t>
            </a:r>
            <a:endParaRPr lang="en-SA" sz="180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>
              <a:spcAft>
                <a:spcPts val="900"/>
              </a:spcAft>
              <a:buClr>
                <a:srgbClr val="24292F"/>
              </a:buClr>
              <a:buFont typeface="Wingdings" pitchFamily="2" charset="2"/>
              <a:buChar char=""/>
            </a:pPr>
            <a:r>
              <a:rPr lang="en-SA" sz="1800" dirty="0">
                <a:solidFill>
                  <a:srgbClr val="C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title:</a:t>
            </a:r>
            <a:r>
              <a:rPr lang="en-SA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SA" sz="18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Name of the show</a:t>
            </a:r>
            <a:endParaRPr lang="en-SA" sz="180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>
              <a:spcAft>
                <a:spcPts val="900"/>
              </a:spcAft>
              <a:buClr>
                <a:srgbClr val="24292F"/>
              </a:buClr>
              <a:buFont typeface="Wingdings" pitchFamily="2" charset="2"/>
              <a:buChar char=""/>
            </a:pPr>
            <a:r>
              <a:rPr lang="en-SA" sz="1800" dirty="0">
                <a:solidFill>
                  <a:srgbClr val="C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director:</a:t>
            </a:r>
            <a:r>
              <a:rPr lang="en-SA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SA" sz="18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Name of the director(s) of the show </a:t>
            </a:r>
            <a:endParaRPr lang="en-SA" sz="180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>
              <a:spcAft>
                <a:spcPts val="900"/>
              </a:spcAft>
              <a:buClr>
                <a:srgbClr val="24292F"/>
              </a:buClr>
              <a:buFont typeface="Wingdings" pitchFamily="2" charset="2"/>
              <a:buChar char=""/>
            </a:pPr>
            <a:r>
              <a:rPr lang="en-SA" sz="1800" dirty="0">
                <a:solidFill>
                  <a:srgbClr val="C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cast:</a:t>
            </a:r>
            <a:r>
              <a:rPr lang="en-SA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SA" sz="18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Name of actors and other cast of the show </a:t>
            </a:r>
            <a:endParaRPr lang="en-SA" sz="180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>
              <a:spcAft>
                <a:spcPts val="900"/>
              </a:spcAft>
              <a:buClr>
                <a:srgbClr val="24292F"/>
              </a:buClr>
              <a:buFont typeface="Wingdings" pitchFamily="2" charset="2"/>
              <a:buChar char=""/>
            </a:pPr>
            <a:r>
              <a:rPr lang="en-SA" sz="1800" dirty="0">
                <a:solidFill>
                  <a:srgbClr val="C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country</a:t>
            </a:r>
            <a:r>
              <a:rPr lang="en-SA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: </a:t>
            </a:r>
            <a:r>
              <a:rPr lang="en-SA" sz="18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Name of countries the show is available to watch on Netflix</a:t>
            </a:r>
            <a:endParaRPr lang="en-SA" sz="180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>
              <a:spcAft>
                <a:spcPts val="900"/>
              </a:spcAft>
              <a:buClr>
                <a:srgbClr val="24292F"/>
              </a:buClr>
              <a:buFont typeface="Wingdings" pitchFamily="2" charset="2"/>
              <a:buChar char=""/>
            </a:pPr>
            <a:r>
              <a:rPr lang="en-SA" sz="1800" dirty="0">
                <a:solidFill>
                  <a:srgbClr val="C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date_added</a:t>
            </a:r>
            <a:r>
              <a:rPr lang="en-SA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: </a:t>
            </a:r>
            <a:r>
              <a:rPr lang="en-SA" sz="18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Date when the show was added on Netflix</a:t>
            </a:r>
            <a:endParaRPr lang="en-SA" sz="180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>
              <a:spcAft>
                <a:spcPts val="900"/>
              </a:spcAft>
              <a:buClr>
                <a:srgbClr val="24292F"/>
              </a:buClr>
              <a:buFont typeface="Wingdings" pitchFamily="2" charset="2"/>
              <a:buChar char=""/>
            </a:pPr>
            <a:r>
              <a:rPr lang="en-SA" sz="1800" dirty="0">
                <a:solidFill>
                  <a:srgbClr val="C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release_year</a:t>
            </a:r>
            <a:r>
              <a:rPr lang="en-SA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: </a:t>
            </a:r>
            <a:r>
              <a:rPr lang="en-SA" sz="18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Release year of the show</a:t>
            </a:r>
            <a:endParaRPr lang="en-SA" sz="180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>
              <a:spcAft>
                <a:spcPts val="900"/>
              </a:spcAft>
              <a:buClr>
                <a:srgbClr val="24292F"/>
              </a:buClr>
              <a:buFont typeface="Wingdings" pitchFamily="2" charset="2"/>
              <a:buChar char=""/>
            </a:pPr>
            <a:r>
              <a:rPr lang="en-SA" sz="1800" dirty="0">
                <a:solidFill>
                  <a:srgbClr val="C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rating</a:t>
            </a:r>
            <a:r>
              <a:rPr lang="en-SA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: </a:t>
            </a:r>
            <a:r>
              <a:rPr lang="en-SA" sz="18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Show rating on netflix</a:t>
            </a:r>
            <a:endParaRPr lang="en-SA" sz="180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>
              <a:spcAft>
                <a:spcPts val="900"/>
              </a:spcAft>
              <a:buClr>
                <a:srgbClr val="24292F"/>
              </a:buClr>
              <a:buFont typeface="Wingdings" pitchFamily="2" charset="2"/>
              <a:buChar char=""/>
            </a:pPr>
            <a:r>
              <a:rPr lang="en-SA" sz="1800" dirty="0">
                <a:solidFill>
                  <a:srgbClr val="C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duration</a:t>
            </a:r>
            <a:r>
              <a:rPr lang="en-SA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: </a:t>
            </a:r>
            <a:r>
              <a:rPr lang="en-SA" sz="18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Time duration of the show</a:t>
            </a:r>
            <a:endParaRPr lang="en-SA" sz="180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>
              <a:spcAft>
                <a:spcPts val="900"/>
              </a:spcAft>
              <a:buClr>
                <a:srgbClr val="24292F"/>
              </a:buClr>
              <a:buFont typeface="Wingdings" pitchFamily="2" charset="2"/>
              <a:buChar char=""/>
            </a:pPr>
            <a:r>
              <a:rPr lang="en-SA" sz="1800" dirty="0">
                <a:solidFill>
                  <a:srgbClr val="C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listed_in</a:t>
            </a:r>
            <a:r>
              <a:rPr lang="en-SA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: </a:t>
            </a:r>
            <a:r>
              <a:rPr lang="en-SA" sz="18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Genre of the show</a:t>
            </a:r>
            <a:endParaRPr lang="en-SA" sz="180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>
              <a:spcAft>
                <a:spcPts val="900"/>
              </a:spcAft>
              <a:buClr>
                <a:srgbClr val="24292F"/>
              </a:buClr>
              <a:buFont typeface="Wingdings" pitchFamily="2" charset="2"/>
              <a:buChar char=""/>
            </a:pPr>
            <a:r>
              <a:rPr lang="en-SA" sz="1800" dirty="0">
                <a:solidFill>
                  <a:srgbClr val="C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description</a:t>
            </a:r>
            <a:r>
              <a:rPr lang="en-SA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: </a:t>
            </a:r>
            <a:r>
              <a:rPr lang="en-SA" sz="18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Some text describing the show</a:t>
            </a:r>
            <a:endParaRPr lang="en-SA" sz="180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402D8806-A2B6-A74A-BA26-4D0339639EB9}"/>
              </a:ext>
            </a:extLst>
          </p:cNvPr>
          <p:cNvSpPr txBox="1"/>
          <p:nvPr/>
        </p:nvSpPr>
        <p:spPr>
          <a:xfrm>
            <a:off x="3912781" y="219095"/>
            <a:ext cx="806479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900"/>
              </a:spcAft>
            </a:pP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DATASET CONTAINS </a:t>
            </a:r>
            <a:r>
              <a:rPr lang="en-US" sz="2400" b="1" dirty="0">
                <a:solidFill>
                  <a:srgbClr val="C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12 COLUMNS 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FOR EXPLORATORY ANALYSIS WITH</a:t>
            </a:r>
            <a:r>
              <a:rPr lang="en-SA" sz="24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 </a:t>
            </a:r>
            <a:r>
              <a:rPr lang="en-SA" sz="2400" b="1" dirty="0">
                <a:solidFill>
                  <a:srgbClr val="C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8807 RECORDS</a:t>
            </a:r>
            <a:endParaRPr lang="en-SA" sz="2400" b="1" dirty="0">
              <a:solidFill>
                <a:srgbClr val="C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36772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D581B7AB-31F6-D841-A5C6-C2B4C8C450E4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44" name="think-cell Slide" r:id="rId6" imgW="7772400" imgH="10058400" progId="TCLayout.ActiveDocument.1">
                  <p:embed/>
                </p:oleObj>
              </mc:Choice>
              <mc:Fallback>
                <p:oleObj name="think-cell Slide" r:id="rId6" imgW="7772400" imgH="10058400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D581B7AB-31F6-D841-A5C6-C2B4C8C450E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D367269E-349E-5E47-A54E-A729A1570B77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algn="ctr"/>
            <a:endParaRPr lang="en-US" sz="4400" b="1" dirty="0">
              <a:latin typeface="Segoe UI" panose="020B0502040204020203" pitchFamily="34" charset="0"/>
              <a:ea typeface="+mj-ea"/>
              <a:sym typeface="Segoe UI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106B9C-F811-CB4C-84BC-CF57C3A59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5D1A76A-BF88-A64A-86EC-1811DE09E750}"/>
              </a:ext>
            </a:extLst>
          </p:cNvPr>
          <p:cNvSpPr/>
          <p:nvPr/>
        </p:nvSpPr>
        <p:spPr>
          <a:xfrm>
            <a:off x="0" y="1311351"/>
            <a:ext cx="12192000" cy="206943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DCFECE1-71CE-E24D-A636-DA973E9DA1DD}"/>
              </a:ext>
            </a:extLst>
          </p:cNvPr>
          <p:cNvSpPr/>
          <p:nvPr/>
        </p:nvSpPr>
        <p:spPr>
          <a:xfrm>
            <a:off x="533400" y="2605535"/>
            <a:ext cx="11125200" cy="753978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635000" dist="38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5035047-BB0C-0542-A4D0-866342A311C5}"/>
              </a:ext>
            </a:extLst>
          </p:cNvPr>
          <p:cNvCxnSpPr>
            <a:cxnSpLocks/>
          </p:cNvCxnSpPr>
          <p:nvPr/>
        </p:nvCxnSpPr>
        <p:spPr>
          <a:xfrm>
            <a:off x="5823985" y="3016662"/>
            <a:ext cx="0" cy="3104148"/>
          </a:xfrm>
          <a:prstGeom prst="straightConnector1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A836A5CE-E378-8144-A9A6-D92A283828CD}"/>
              </a:ext>
            </a:extLst>
          </p:cNvPr>
          <p:cNvSpPr txBox="1"/>
          <p:nvPr/>
        </p:nvSpPr>
        <p:spPr>
          <a:xfrm>
            <a:off x="1913861" y="1726420"/>
            <a:ext cx="708729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</a:rPr>
              <a:t>CLEANING THE DATASET</a:t>
            </a:r>
            <a:endParaRPr lang="en-SA" sz="4000" b="1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7F12CBD-9A80-2A44-99DE-6685CA250F12}"/>
              </a:ext>
            </a:extLst>
          </p:cNvPr>
          <p:cNvSpPr txBox="1"/>
          <p:nvPr/>
        </p:nvSpPr>
        <p:spPr>
          <a:xfrm>
            <a:off x="2849524" y="3589891"/>
            <a:ext cx="2211571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SA" sz="3600" b="1" kern="1200" dirty="0">
                <a:solidFill>
                  <a:schemeClr val="accent2"/>
                </a:solidFill>
                <a:effectLst/>
                <a:latin typeface="+mn-lt"/>
                <a:ea typeface="+mn-ea"/>
                <a:cs typeface="+mn-cs"/>
              </a:rPr>
              <a:t>dropna() </a:t>
            </a:r>
            <a:r>
              <a:rPr lang="en-SA" sz="3200" kern="1200" dirty="0">
                <a:solidFill>
                  <a:schemeClr val="accent4"/>
                </a:solidFill>
                <a:effectLst/>
                <a:latin typeface="+mn-lt"/>
                <a:ea typeface="+mn-ea"/>
                <a:cs typeface="+mn-cs"/>
              </a:rPr>
              <a:t>to drop any row with null value</a:t>
            </a:r>
            <a:endParaRPr lang="en-SA" sz="3600" dirty="0">
              <a:solidFill>
                <a:schemeClr val="accent4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5243405-22AF-504E-84C5-062BB4BFC150}"/>
              </a:ext>
            </a:extLst>
          </p:cNvPr>
          <p:cNvSpPr txBox="1"/>
          <p:nvPr/>
        </p:nvSpPr>
        <p:spPr>
          <a:xfrm>
            <a:off x="6698513" y="3526097"/>
            <a:ext cx="620941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A" sz="3600" b="1" dirty="0">
                <a:solidFill>
                  <a:schemeClr val="accent2"/>
                </a:solidFill>
              </a:rPr>
              <a:t>Imputation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7B6FAEB-B396-F043-89D5-434D4AA439DA}"/>
              </a:ext>
            </a:extLst>
          </p:cNvPr>
          <p:cNvSpPr txBox="1"/>
          <p:nvPr/>
        </p:nvSpPr>
        <p:spPr>
          <a:xfrm>
            <a:off x="6783574" y="4227845"/>
            <a:ext cx="2360427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SA" sz="3200" dirty="0">
                <a:solidFill>
                  <a:schemeClr val="accent4"/>
                </a:solidFill>
              </a:rPr>
              <a:t>fillna</a:t>
            </a:r>
            <a:r>
              <a:rPr lang="en-SA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SA" sz="3200" dirty="0">
                <a:solidFill>
                  <a:schemeClr val="accent4"/>
                </a:solidFill>
              </a:rPr>
              <a:t>function</a:t>
            </a:r>
          </a:p>
        </p:txBody>
      </p:sp>
    </p:spTree>
    <p:extLst>
      <p:ext uri="{BB962C8B-B14F-4D97-AF65-F5344CB8AC3E}">
        <p14:creationId xmlns:p14="http://schemas.microsoft.com/office/powerpoint/2010/main" val="26254923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D581B7AB-31F6-D841-A5C6-C2B4C8C450E4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57" name="think-cell Slide" r:id="rId6" imgW="7772400" imgH="10058400" progId="TCLayout.ActiveDocument.1">
                  <p:embed/>
                </p:oleObj>
              </mc:Choice>
              <mc:Fallback>
                <p:oleObj name="think-cell Slide" r:id="rId6" imgW="7772400" imgH="10058400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D581B7AB-31F6-D841-A5C6-C2B4C8C450E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D367269E-349E-5E47-A54E-A729A1570B77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algn="ctr"/>
            <a:endParaRPr lang="en-US" sz="4400" b="1" dirty="0">
              <a:latin typeface="Segoe UI" panose="020B0502040204020203" pitchFamily="34" charset="0"/>
              <a:ea typeface="+mj-ea"/>
              <a:sym typeface="Segoe UI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106B9C-F811-CB4C-84BC-CF57C3A59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5D1A76A-BF88-A64A-86EC-1811DE09E750}"/>
              </a:ext>
            </a:extLst>
          </p:cNvPr>
          <p:cNvSpPr/>
          <p:nvPr/>
        </p:nvSpPr>
        <p:spPr>
          <a:xfrm>
            <a:off x="0" y="1311351"/>
            <a:ext cx="12192000" cy="206943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DCFECE1-71CE-E24D-A636-DA973E9DA1DD}"/>
              </a:ext>
            </a:extLst>
          </p:cNvPr>
          <p:cNvSpPr/>
          <p:nvPr/>
        </p:nvSpPr>
        <p:spPr>
          <a:xfrm>
            <a:off x="533400" y="2605535"/>
            <a:ext cx="11125200" cy="753978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635000" dist="38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5035047-BB0C-0542-A4D0-866342A311C5}"/>
              </a:ext>
            </a:extLst>
          </p:cNvPr>
          <p:cNvCxnSpPr>
            <a:cxnSpLocks/>
          </p:cNvCxnSpPr>
          <p:nvPr/>
        </p:nvCxnSpPr>
        <p:spPr>
          <a:xfrm>
            <a:off x="3952654" y="3101722"/>
            <a:ext cx="0" cy="3104148"/>
          </a:xfrm>
          <a:prstGeom prst="straightConnector1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039C79B-8B76-B14E-B992-2BF512E6BBAE}"/>
              </a:ext>
            </a:extLst>
          </p:cNvPr>
          <p:cNvCxnSpPr>
            <a:cxnSpLocks/>
          </p:cNvCxnSpPr>
          <p:nvPr/>
        </p:nvCxnSpPr>
        <p:spPr>
          <a:xfrm>
            <a:off x="7984165" y="3101722"/>
            <a:ext cx="0" cy="3104148"/>
          </a:xfrm>
          <a:prstGeom prst="straightConnector1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A836A5CE-E378-8144-A9A6-D92A283828CD}"/>
              </a:ext>
            </a:extLst>
          </p:cNvPr>
          <p:cNvSpPr txBox="1"/>
          <p:nvPr/>
        </p:nvSpPr>
        <p:spPr>
          <a:xfrm>
            <a:off x="0" y="1598830"/>
            <a:ext cx="752785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SA" sz="4800" b="1" dirty="0">
                <a:solidFill>
                  <a:schemeClr val="bg1"/>
                </a:solidFill>
              </a:rPr>
              <a:t>Content-based Filtering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8EBA784-66A0-4442-A03E-D3C6F4F71101}"/>
              </a:ext>
            </a:extLst>
          </p:cNvPr>
          <p:cNvSpPr txBox="1"/>
          <p:nvPr/>
        </p:nvSpPr>
        <p:spPr>
          <a:xfrm>
            <a:off x="8378457" y="3462299"/>
            <a:ext cx="350874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chemeClr val="accent2"/>
                </a:solidFill>
              </a:rPr>
              <a:t>MinMaxScaler</a:t>
            </a:r>
            <a:r>
              <a:rPr lang="en-US" sz="2000" b="0" i="0" u="none" strike="noStrike" dirty="0">
                <a:solidFill>
                  <a:schemeClr val="accent4"/>
                </a:solidFill>
                <a:effectLst/>
                <a:latin typeface="Google Sans Text"/>
              </a:rPr>
              <a:t> </a:t>
            </a:r>
            <a:endParaRPr lang="en-SA" sz="3600" dirty="0">
              <a:solidFill>
                <a:schemeClr val="accent4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3171932-7C44-2940-A075-196D77777AA1}"/>
              </a:ext>
            </a:extLst>
          </p:cNvPr>
          <p:cNvSpPr txBox="1"/>
          <p:nvPr/>
        </p:nvSpPr>
        <p:spPr>
          <a:xfrm>
            <a:off x="4086140" y="3482875"/>
            <a:ext cx="62020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A" sz="2400" b="1" kern="1200" dirty="0">
                <a:solidFill>
                  <a:schemeClr val="accent2"/>
                </a:solidFill>
                <a:effectLst/>
                <a:latin typeface="+mn-lt"/>
                <a:ea typeface="+mn-ea"/>
                <a:cs typeface="+mn-cs"/>
              </a:rPr>
              <a:t>Nearest Neighbour Algorithm </a:t>
            </a:r>
            <a:endParaRPr lang="en-SA" sz="2400" b="1" dirty="0">
              <a:solidFill>
                <a:schemeClr val="accent2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AB641C8-22B5-6440-B480-C1B31CBD8F5A}"/>
              </a:ext>
            </a:extLst>
          </p:cNvPr>
          <p:cNvSpPr txBox="1"/>
          <p:nvPr/>
        </p:nvSpPr>
        <p:spPr>
          <a:xfrm>
            <a:off x="361505" y="4036457"/>
            <a:ext cx="350874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chemeClr val="accent4"/>
                </a:solidFill>
              </a:rPr>
              <a:t>Uses similarities in features to make decisions</a:t>
            </a:r>
            <a:endParaRPr lang="en-SA" sz="3600" dirty="0">
              <a:solidFill>
                <a:schemeClr val="accent4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5EF0A82-1254-9E46-AC26-D24BBB1B4EFC}"/>
              </a:ext>
            </a:extLst>
          </p:cNvPr>
          <p:cNvSpPr txBox="1"/>
          <p:nvPr/>
        </p:nvSpPr>
        <p:spPr>
          <a:xfrm>
            <a:off x="170121" y="3526097"/>
            <a:ext cx="391278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chemeClr val="accent2"/>
                </a:solidFill>
              </a:rPr>
              <a:t>Recommender Systems</a:t>
            </a:r>
            <a:endParaRPr lang="en-SA" sz="2400" b="1" dirty="0">
              <a:solidFill>
                <a:schemeClr val="accent2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F24FC66-4756-6347-8974-1848D5FD1E44}"/>
              </a:ext>
            </a:extLst>
          </p:cNvPr>
          <p:cNvSpPr txBox="1"/>
          <p:nvPr/>
        </p:nvSpPr>
        <p:spPr>
          <a:xfrm>
            <a:off x="4253022" y="3951400"/>
            <a:ext cx="357254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 kern="1200" dirty="0">
                <a:solidFill>
                  <a:schemeClr val="accent4"/>
                </a:solidFill>
                <a:effectLst/>
                <a:latin typeface="+mn-lt"/>
                <a:ea typeface="+mn-ea"/>
                <a:cs typeface="+mn-cs"/>
              </a:rPr>
              <a:t>To </a:t>
            </a:r>
            <a:r>
              <a:rPr lang="en-SA" sz="3600" b="1" kern="1200" dirty="0">
                <a:solidFill>
                  <a:schemeClr val="accent4"/>
                </a:solidFill>
                <a:effectLst/>
                <a:latin typeface="+mn-lt"/>
                <a:ea typeface="+mn-ea"/>
                <a:cs typeface="+mn-cs"/>
              </a:rPr>
              <a:t>Calculate The “Distance” Between The Target </a:t>
            </a:r>
            <a:r>
              <a:rPr lang="en-US" sz="3600" b="1" kern="1200" dirty="0">
                <a:solidFill>
                  <a:schemeClr val="accent4"/>
                </a:solidFill>
                <a:effectLst/>
                <a:latin typeface="+mn-lt"/>
                <a:ea typeface="+mn-ea"/>
                <a:cs typeface="+mn-cs"/>
              </a:rPr>
              <a:t>Tv Show</a:t>
            </a:r>
            <a:r>
              <a:rPr lang="en-SA" sz="3600" b="1" kern="1200" dirty="0">
                <a:solidFill>
                  <a:schemeClr val="accent4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SA" sz="3600" b="1" dirty="0">
              <a:solidFill>
                <a:schemeClr val="accent4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58A9E02-8FC5-6346-B4E1-E7ADAC6CDBB8}"/>
              </a:ext>
            </a:extLst>
          </p:cNvPr>
          <p:cNvSpPr txBox="1"/>
          <p:nvPr/>
        </p:nvSpPr>
        <p:spPr>
          <a:xfrm>
            <a:off x="8102008" y="3908869"/>
            <a:ext cx="425302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 i="0" u="none" strike="noStrike" dirty="0">
                <a:solidFill>
                  <a:schemeClr val="accent4"/>
                </a:solidFill>
                <a:effectLst/>
                <a:latin typeface="Google Sans Text"/>
              </a:rPr>
              <a:t>Transform features by scaling each feature to a given range</a:t>
            </a:r>
            <a:endParaRPr lang="en-SA" sz="36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76365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D581B7AB-31F6-D841-A5C6-C2B4C8C450E4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17" name="think-cell Slide" r:id="rId6" imgW="7772400" imgH="10058400" progId="TCLayout.ActiveDocument.1">
                  <p:embed/>
                </p:oleObj>
              </mc:Choice>
              <mc:Fallback>
                <p:oleObj name="think-cell Slide" r:id="rId6" imgW="7772400" imgH="10058400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D581B7AB-31F6-D841-A5C6-C2B4C8C450E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D367269E-349E-5E47-A54E-A729A1570B77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algn="ctr"/>
            <a:endParaRPr lang="en-US" sz="4400" b="1" dirty="0">
              <a:latin typeface="Segoe UI" panose="020B0502040204020203" pitchFamily="34" charset="0"/>
              <a:ea typeface="+mj-ea"/>
              <a:sym typeface="Segoe UI" panose="020B050204020402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5D1A76A-BF88-A64A-86EC-1811DE09E750}"/>
              </a:ext>
            </a:extLst>
          </p:cNvPr>
          <p:cNvSpPr/>
          <p:nvPr/>
        </p:nvSpPr>
        <p:spPr>
          <a:xfrm>
            <a:off x="9781952" y="1311351"/>
            <a:ext cx="2410047" cy="206943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DCFECE1-71CE-E24D-A636-DA973E9DA1DD}"/>
              </a:ext>
            </a:extLst>
          </p:cNvPr>
          <p:cNvSpPr/>
          <p:nvPr/>
        </p:nvSpPr>
        <p:spPr>
          <a:xfrm>
            <a:off x="8357190" y="2648065"/>
            <a:ext cx="3301409" cy="753978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635000" dist="38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29840C2-E287-B34F-9131-B55AD9061FF2}"/>
              </a:ext>
            </a:extLst>
          </p:cNvPr>
          <p:cNvCxnSpPr>
            <a:cxnSpLocks/>
          </p:cNvCxnSpPr>
          <p:nvPr/>
        </p:nvCxnSpPr>
        <p:spPr>
          <a:xfrm>
            <a:off x="9838661" y="3037927"/>
            <a:ext cx="0" cy="3104148"/>
          </a:xfrm>
          <a:prstGeom prst="straightConnector1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1">
            <a:extLst>
              <a:ext uri="{FF2B5EF4-FFF2-40B4-BE49-F238E27FC236}">
                <a16:creationId xmlns:a16="http://schemas.microsoft.com/office/drawing/2014/main" id="{A52E2410-3445-1F44-9328-B7929BA1AA36}"/>
              </a:ext>
            </a:extLst>
          </p:cNvPr>
          <p:cNvSpPr txBox="1">
            <a:spLocks/>
          </p:cNvSpPr>
          <p:nvPr/>
        </p:nvSpPr>
        <p:spPr>
          <a:xfrm>
            <a:off x="494413" y="324884"/>
            <a:ext cx="11125200" cy="889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en-US" sz="5400" dirty="0"/>
              <a:t>TOOLS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30E39D5-3C92-5348-99E3-F4C68C969CD4}"/>
              </a:ext>
            </a:extLst>
          </p:cNvPr>
          <p:cNvSpPr txBox="1"/>
          <p:nvPr/>
        </p:nvSpPr>
        <p:spPr>
          <a:xfrm>
            <a:off x="574157" y="1451367"/>
            <a:ext cx="7336465" cy="41613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lnSpc>
                <a:spcPct val="150000"/>
              </a:lnSpc>
              <a:buFont typeface="Wingdings" pitchFamily="2" charset="2"/>
              <a:buChar char="ü"/>
              <a:defRPr/>
            </a:pPr>
            <a:r>
              <a:rPr lang="en-US" sz="3600" dirty="0"/>
              <a:t>NUMPY </a:t>
            </a:r>
          </a:p>
          <a:p>
            <a:pPr marL="571500" indent="-571500">
              <a:lnSpc>
                <a:spcPct val="150000"/>
              </a:lnSpc>
              <a:buFont typeface="Wingdings" pitchFamily="2" charset="2"/>
              <a:buChar char="ü"/>
              <a:defRPr/>
            </a:pPr>
            <a:r>
              <a:rPr lang="en-US" sz="3600" dirty="0"/>
              <a:t>PANDAS </a:t>
            </a:r>
          </a:p>
          <a:p>
            <a:pPr marL="571500" indent="-571500">
              <a:lnSpc>
                <a:spcPct val="150000"/>
              </a:lnSpc>
              <a:buFont typeface="Wingdings" pitchFamily="2" charset="2"/>
              <a:buChar char="ü"/>
              <a:defRPr/>
            </a:pPr>
            <a:r>
              <a:rPr lang="en-US" sz="3600" dirty="0"/>
              <a:t>MATPLOTLIB</a:t>
            </a:r>
          </a:p>
          <a:p>
            <a:pPr marL="571500" indent="-571500">
              <a:lnSpc>
                <a:spcPct val="150000"/>
              </a:lnSpc>
              <a:buFont typeface="Wingdings" pitchFamily="2" charset="2"/>
              <a:buChar char="ü"/>
              <a:defRPr/>
            </a:pPr>
            <a:r>
              <a:rPr lang="en-US" sz="3600" dirty="0"/>
              <a:t>SEABORN </a:t>
            </a:r>
          </a:p>
          <a:p>
            <a:pPr marL="571500" indent="-571500">
              <a:lnSpc>
                <a:spcPct val="150000"/>
              </a:lnSpc>
              <a:buFont typeface="Wingdings" pitchFamily="2" charset="2"/>
              <a:buChar char="ü"/>
              <a:defRPr/>
            </a:pPr>
            <a:r>
              <a:rPr lang="en-US" sz="3600" dirty="0"/>
              <a:t>SKLEARN.LINEAR_MODEL</a:t>
            </a:r>
          </a:p>
        </p:txBody>
      </p:sp>
    </p:spTree>
    <p:extLst>
      <p:ext uri="{BB962C8B-B14F-4D97-AF65-F5344CB8AC3E}">
        <p14:creationId xmlns:p14="http://schemas.microsoft.com/office/powerpoint/2010/main" val="40753494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03F3C08A-C01E-B941-9F2F-BC97296C43B7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980821869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78" name="think-cell Slide" r:id="rId5" imgW="7772400" imgH="10058400" progId="TCLayout.ActiveDocument.1">
                  <p:embed/>
                </p:oleObj>
              </mc:Choice>
              <mc:Fallback>
                <p:oleObj name="think-cell Slide" r:id="rId5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DD429926-8205-864D-8718-4CDAB1F26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4CF4802-B729-BC49-BE9E-BB1D233CF0B0}"/>
              </a:ext>
            </a:extLst>
          </p:cNvPr>
          <p:cNvSpPr/>
          <p:nvPr/>
        </p:nvSpPr>
        <p:spPr>
          <a:xfrm>
            <a:off x="990600" y="1524000"/>
            <a:ext cx="4800600" cy="1905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A7506D0-86D2-0447-B46F-E77B6DAE2CF7}"/>
              </a:ext>
            </a:extLst>
          </p:cNvPr>
          <p:cNvSpPr/>
          <p:nvPr/>
        </p:nvSpPr>
        <p:spPr>
          <a:xfrm>
            <a:off x="533400" y="2019300"/>
            <a:ext cx="914400" cy="914400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508000" dist="38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E10081E-F1B5-3042-9953-CB0E331E4F08}"/>
              </a:ext>
            </a:extLst>
          </p:cNvPr>
          <p:cNvSpPr/>
          <p:nvPr/>
        </p:nvSpPr>
        <p:spPr>
          <a:xfrm>
            <a:off x="1528575" y="2107170"/>
            <a:ext cx="3766440" cy="738664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en-US" sz="2400" dirty="0">
                <a:solidFill>
                  <a:srgbClr val="151515"/>
                </a:solidFill>
                <a:latin typeface="Roboto" panose="020F0502020204030204" pitchFamily="34" charset="0"/>
              </a:rPr>
              <a:t>The most content type on Netflix is movies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B897F3F7-FC93-5845-A376-5EC040CEF25E}"/>
              </a:ext>
            </a:extLst>
          </p:cNvPr>
          <p:cNvGrpSpPr/>
          <p:nvPr/>
        </p:nvGrpSpPr>
        <p:grpSpPr>
          <a:xfrm>
            <a:off x="746312" y="2259107"/>
            <a:ext cx="488576" cy="434788"/>
            <a:chOff x="3398838" y="1473201"/>
            <a:chExt cx="346076" cy="307975"/>
          </a:xfrm>
        </p:grpSpPr>
        <p:sp>
          <p:nvSpPr>
            <p:cNvPr id="43" name="Freeform 45">
              <a:extLst>
                <a:ext uri="{FF2B5EF4-FFF2-40B4-BE49-F238E27FC236}">
                  <a16:creationId xmlns:a16="http://schemas.microsoft.com/office/drawing/2014/main" id="{C1609903-49F3-4548-B584-58250BADAE21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8838" y="1473201"/>
              <a:ext cx="269875" cy="307975"/>
            </a:xfrm>
            <a:custGeom>
              <a:avLst/>
              <a:gdLst>
                <a:gd name="T0" fmla="*/ 36 w 72"/>
                <a:gd name="T1" fmla="*/ 82 h 82"/>
                <a:gd name="T2" fmla="*/ 72 w 72"/>
                <a:gd name="T3" fmla="*/ 82 h 82"/>
                <a:gd name="T4" fmla="*/ 70 w 72"/>
                <a:gd name="T5" fmla="*/ 63 h 82"/>
                <a:gd name="T6" fmla="*/ 44 w 72"/>
                <a:gd name="T7" fmla="*/ 50 h 82"/>
                <a:gd name="T8" fmla="*/ 44 w 72"/>
                <a:gd name="T9" fmla="*/ 40 h 82"/>
                <a:gd name="T10" fmla="*/ 48 w 72"/>
                <a:gd name="T11" fmla="*/ 28 h 82"/>
                <a:gd name="T12" fmla="*/ 48 w 72"/>
                <a:gd name="T13" fmla="*/ 20 h 82"/>
                <a:gd name="T14" fmla="*/ 51 w 72"/>
                <a:gd name="T15" fmla="*/ 8 h 82"/>
                <a:gd name="T16" fmla="*/ 24 w 72"/>
                <a:gd name="T17" fmla="*/ 8 h 82"/>
                <a:gd name="T18" fmla="*/ 20 w 72"/>
                <a:gd name="T19" fmla="*/ 20 h 82"/>
                <a:gd name="T20" fmla="*/ 20 w 72"/>
                <a:gd name="T21" fmla="*/ 28 h 82"/>
                <a:gd name="T22" fmla="*/ 28 w 72"/>
                <a:gd name="T23" fmla="*/ 40 h 82"/>
                <a:gd name="T24" fmla="*/ 28 w 72"/>
                <a:gd name="T25" fmla="*/ 50 h 82"/>
                <a:gd name="T26" fmla="*/ 2 w 72"/>
                <a:gd name="T27" fmla="*/ 63 h 82"/>
                <a:gd name="T28" fmla="*/ 0 w 72"/>
                <a:gd name="T29" fmla="*/ 82 h 82"/>
                <a:gd name="T30" fmla="*/ 36 w 72"/>
                <a:gd name="T31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2" h="82">
                  <a:moveTo>
                    <a:pt x="36" y="82"/>
                  </a:moveTo>
                  <a:cubicBezTo>
                    <a:pt x="72" y="82"/>
                    <a:pt x="72" y="82"/>
                    <a:pt x="72" y="82"/>
                  </a:cubicBezTo>
                  <a:cubicBezTo>
                    <a:pt x="72" y="82"/>
                    <a:pt x="72" y="69"/>
                    <a:pt x="70" y="63"/>
                  </a:cubicBezTo>
                  <a:cubicBezTo>
                    <a:pt x="68" y="58"/>
                    <a:pt x="57" y="55"/>
                    <a:pt x="44" y="50"/>
                  </a:cubicBezTo>
                  <a:cubicBezTo>
                    <a:pt x="44" y="40"/>
                    <a:pt x="44" y="40"/>
                    <a:pt x="44" y="40"/>
                  </a:cubicBezTo>
                  <a:cubicBezTo>
                    <a:pt x="44" y="40"/>
                    <a:pt x="48" y="37"/>
                    <a:pt x="48" y="28"/>
                  </a:cubicBezTo>
                  <a:cubicBezTo>
                    <a:pt x="52" y="28"/>
                    <a:pt x="52" y="20"/>
                    <a:pt x="48" y="20"/>
                  </a:cubicBezTo>
                  <a:cubicBezTo>
                    <a:pt x="48" y="19"/>
                    <a:pt x="52" y="13"/>
                    <a:pt x="51" y="8"/>
                  </a:cubicBezTo>
                  <a:cubicBezTo>
                    <a:pt x="49" y="0"/>
                    <a:pt x="26" y="0"/>
                    <a:pt x="24" y="8"/>
                  </a:cubicBezTo>
                  <a:cubicBezTo>
                    <a:pt x="15" y="6"/>
                    <a:pt x="20" y="19"/>
                    <a:pt x="20" y="20"/>
                  </a:cubicBezTo>
                  <a:cubicBezTo>
                    <a:pt x="20" y="28"/>
                    <a:pt x="20" y="28"/>
                    <a:pt x="20" y="28"/>
                  </a:cubicBezTo>
                  <a:cubicBezTo>
                    <a:pt x="20" y="37"/>
                    <a:pt x="28" y="40"/>
                    <a:pt x="28" y="40"/>
                  </a:cubicBezTo>
                  <a:cubicBezTo>
                    <a:pt x="28" y="50"/>
                    <a:pt x="28" y="50"/>
                    <a:pt x="28" y="50"/>
                  </a:cubicBezTo>
                  <a:cubicBezTo>
                    <a:pt x="17" y="54"/>
                    <a:pt x="4" y="58"/>
                    <a:pt x="2" y="63"/>
                  </a:cubicBezTo>
                  <a:cubicBezTo>
                    <a:pt x="0" y="69"/>
                    <a:pt x="0" y="82"/>
                    <a:pt x="0" y="82"/>
                  </a:cubicBezTo>
                  <a:lnTo>
                    <a:pt x="36" y="82"/>
                  </a:lnTo>
                  <a:close/>
                </a:path>
              </a:pathLst>
            </a:custGeom>
            <a:noFill/>
            <a:ln w="19050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4" name="Freeform 46">
              <a:extLst>
                <a:ext uri="{FF2B5EF4-FFF2-40B4-BE49-F238E27FC236}">
                  <a16:creationId xmlns:a16="http://schemas.microsoft.com/office/drawing/2014/main" id="{C8D2CFB0-5E2D-7345-88DB-CD2D5E5A7D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609976" y="1473201"/>
              <a:ext cx="134938" cy="307975"/>
            </a:xfrm>
            <a:custGeom>
              <a:avLst/>
              <a:gdLst>
                <a:gd name="T0" fmla="*/ 26 w 36"/>
                <a:gd name="T1" fmla="*/ 82 h 82"/>
                <a:gd name="T2" fmla="*/ 36 w 36"/>
                <a:gd name="T3" fmla="*/ 82 h 82"/>
                <a:gd name="T4" fmla="*/ 34 w 36"/>
                <a:gd name="T5" fmla="*/ 63 h 82"/>
                <a:gd name="T6" fmla="*/ 8 w 36"/>
                <a:gd name="T7" fmla="*/ 48 h 82"/>
                <a:gd name="T8" fmla="*/ 8 w 36"/>
                <a:gd name="T9" fmla="*/ 42 h 82"/>
                <a:gd name="T10" fmla="*/ 12 w 36"/>
                <a:gd name="T11" fmla="*/ 30 h 82"/>
                <a:gd name="T12" fmla="*/ 12 w 36"/>
                <a:gd name="T13" fmla="*/ 22 h 82"/>
                <a:gd name="T14" fmla="*/ 15 w 36"/>
                <a:gd name="T15" fmla="*/ 9 h 82"/>
                <a:gd name="T16" fmla="*/ 0 w 36"/>
                <a:gd name="T17" fmla="*/ 4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82">
                  <a:moveTo>
                    <a:pt x="26" y="82"/>
                  </a:moveTo>
                  <a:cubicBezTo>
                    <a:pt x="36" y="82"/>
                    <a:pt x="36" y="82"/>
                    <a:pt x="36" y="82"/>
                  </a:cubicBezTo>
                  <a:cubicBezTo>
                    <a:pt x="36" y="82"/>
                    <a:pt x="36" y="69"/>
                    <a:pt x="34" y="63"/>
                  </a:cubicBezTo>
                  <a:cubicBezTo>
                    <a:pt x="32" y="58"/>
                    <a:pt x="21" y="53"/>
                    <a:pt x="8" y="48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8" y="42"/>
                    <a:pt x="12" y="39"/>
                    <a:pt x="12" y="30"/>
                  </a:cubicBezTo>
                  <a:cubicBezTo>
                    <a:pt x="16" y="30"/>
                    <a:pt x="16" y="22"/>
                    <a:pt x="12" y="22"/>
                  </a:cubicBezTo>
                  <a:cubicBezTo>
                    <a:pt x="12" y="21"/>
                    <a:pt x="16" y="14"/>
                    <a:pt x="15" y="9"/>
                  </a:cubicBezTo>
                  <a:cubicBezTo>
                    <a:pt x="14" y="6"/>
                    <a:pt x="6" y="0"/>
                    <a:pt x="0" y="4"/>
                  </a:cubicBezTo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AACCCCE1-AA0E-3A40-8DAF-687D14D4907C}"/>
              </a:ext>
            </a:extLst>
          </p:cNvPr>
          <p:cNvGrpSpPr/>
          <p:nvPr/>
        </p:nvGrpSpPr>
        <p:grpSpPr>
          <a:xfrm>
            <a:off x="781937" y="4589345"/>
            <a:ext cx="417326" cy="400098"/>
            <a:chOff x="7726363" y="2909889"/>
            <a:chExt cx="346075" cy="331788"/>
          </a:xfrm>
        </p:grpSpPr>
        <p:sp>
          <p:nvSpPr>
            <p:cNvPr id="50" name="Freeform 59">
              <a:extLst>
                <a:ext uri="{FF2B5EF4-FFF2-40B4-BE49-F238E27FC236}">
                  <a16:creationId xmlns:a16="http://schemas.microsoft.com/office/drawing/2014/main" id="{CB4F6AA0-40BD-8340-8B3E-F6DF0A527478}"/>
                </a:ext>
              </a:extLst>
            </p:cNvPr>
            <p:cNvSpPr>
              <a:spLocks/>
            </p:cNvSpPr>
            <p:nvPr/>
          </p:nvSpPr>
          <p:spPr bwMode="auto">
            <a:xfrm>
              <a:off x="7800976" y="2909889"/>
              <a:ext cx="195263" cy="195263"/>
            </a:xfrm>
            <a:custGeom>
              <a:avLst/>
              <a:gdLst>
                <a:gd name="T0" fmla="*/ 123 w 123"/>
                <a:gd name="T1" fmla="*/ 123 h 123"/>
                <a:gd name="T2" fmla="*/ 123 w 123"/>
                <a:gd name="T3" fmla="*/ 0 h 123"/>
                <a:gd name="T4" fmla="*/ 0 w 123"/>
                <a:gd name="T5" fmla="*/ 0 h 123"/>
                <a:gd name="T6" fmla="*/ 0 w 123"/>
                <a:gd name="T7" fmla="*/ 123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123">
                  <a:moveTo>
                    <a:pt x="123" y="123"/>
                  </a:moveTo>
                  <a:lnTo>
                    <a:pt x="123" y="0"/>
                  </a:lnTo>
                  <a:lnTo>
                    <a:pt x="0" y="0"/>
                  </a:lnTo>
                  <a:lnTo>
                    <a:pt x="0" y="123"/>
                  </a:lnTo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1" name="Line 60">
              <a:extLst>
                <a:ext uri="{FF2B5EF4-FFF2-40B4-BE49-F238E27FC236}">
                  <a16:creationId xmlns:a16="http://schemas.microsoft.com/office/drawing/2014/main" id="{ABD299D6-C217-1A4B-B91F-C383F4182CD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847013" y="2955926"/>
              <a:ext cx="14288" cy="0"/>
            </a:xfrm>
            <a:prstGeom prst="line">
              <a:avLst/>
            </a:pr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2" name="Line 61">
              <a:extLst>
                <a:ext uri="{FF2B5EF4-FFF2-40B4-BE49-F238E27FC236}">
                  <a16:creationId xmlns:a16="http://schemas.microsoft.com/office/drawing/2014/main" id="{12DF48D5-631E-1146-8E2B-6D18AF025DA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877176" y="2984501"/>
              <a:ext cx="74613" cy="0"/>
            </a:xfrm>
            <a:prstGeom prst="line">
              <a:avLst/>
            </a:pr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3" name="Line 62">
              <a:extLst>
                <a:ext uri="{FF2B5EF4-FFF2-40B4-BE49-F238E27FC236}">
                  <a16:creationId xmlns:a16="http://schemas.microsoft.com/office/drawing/2014/main" id="{05A97C75-D112-9642-AA6A-C6877FC0806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847013" y="3014664"/>
              <a:ext cx="104775" cy="0"/>
            </a:xfrm>
            <a:prstGeom prst="line">
              <a:avLst/>
            </a:pr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4" name="Line 63">
              <a:extLst>
                <a:ext uri="{FF2B5EF4-FFF2-40B4-BE49-F238E27FC236}">
                  <a16:creationId xmlns:a16="http://schemas.microsoft.com/office/drawing/2014/main" id="{57320B54-63F2-4242-80F8-703F25199A6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847013" y="3044826"/>
              <a:ext cx="104775" cy="0"/>
            </a:xfrm>
            <a:prstGeom prst="line">
              <a:avLst/>
            </a:pr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5" name="Line 64">
              <a:extLst>
                <a:ext uri="{FF2B5EF4-FFF2-40B4-BE49-F238E27FC236}">
                  <a16:creationId xmlns:a16="http://schemas.microsoft.com/office/drawing/2014/main" id="{CC627F04-487C-AA41-8598-73BBEB596D7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847013" y="3074989"/>
              <a:ext cx="104775" cy="0"/>
            </a:xfrm>
            <a:prstGeom prst="line">
              <a:avLst/>
            </a:pr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6" name="Freeform 65">
              <a:extLst>
                <a:ext uri="{FF2B5EF4-FFF2-40B4-BE49-F238E27FC236}">
                  <a16:creationId xmlns:a16="http://schemas.microsoft.com/office/drawing/2014/main" id="{378AA615-1521-5342-B28E-82B30D714F99}"/>
                </a:ext>
              </a:extLst>
            </p:cNvPr>
            <p:cNvSpPr>
              <a:spLocks/>
            </p:cNvSpPr>
            <p:nvPr/>
          </p:nvSpPr>
          <p:spPr bwMode="auto">
            <a:xfrm>
              <a:off x="7726363" y="3135314"/>
              <a:ext cx="346075" cy="106363"/>
            </a:xfrm>
            <a:custGeom>
              <a:avLst/>
              <a:gdLst>
                <a:gd name="T0" fmla="*/ 92 w 92"/>
                <a:gd name="T1" fmla="*/ 28 h 28"/>
                <a:gd name="T2" fmla="*/ 0 w 92"/>
                <a:gd name="T3" fmla="*/ 28 h 28"/>
                <a:gd name="T4" fmla="*/ 0 w 92"/>
                <a:gd name="T5" fmla="*/ 0 h 28"/>
                <a:gd name="T6" fmla="*/ 30 w 92"/>
                <a:gd name="T7" fmla="*/ 0 h 28"/>
                <a:gd name="T8" fmla="*/ 30 w 92"/>
                <a:gd name="T9" fmla="*/ 4 h 28"/>
                <a:gd name="T10" fmla="*/ 38 w 92"/>
                <a:gd name="T11" fmla="*/ 12 h 28"/>
                <a:gd name="T12" fmla="*/ 56 w 92"/>
                <a:gd name="T13" fmla="*/ 12 h 28"/>
                <a:gd name="T14" fmla="*/ 64 w 92"/>
                <a:gd name="T15" fmla="*/ 4 h 28"/>
                <a:gd name="T16" fmla="*/ 64 w 92"/>
                <a:gd name="T17" fmla="*/ 0 h 28"/>
                <a:gd name="T18" fmla="*/ 92 w 92"/>
                <a:gd name="T19" fmla="*/ 0 h 28"/>
                <a:gd name="T20" fmla="*/ 92 w 92"/>
                <a:gd name="T21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2" h="28">
                  <a:moveTo>
                    <a:pt x="92" y="28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0" y="4"/>
                    <a:pt x="30" y="4"/>
                    <a:pt x="30" y="4"/>
                  </a:cubicBezTo>
                  <a:cubicBezTo>
                    <a:pt x="30" y="8"/>
                    <a:pt x="34" y="12"/>
                    <a:pt x="38" y="12"/>
                  </a:cubicBezTo>
                  <a:cubicBezTo>
                    <a:pt x="56" y="12"/>
                    <a:pt x="56" y="12"/>
                    <a:pt x="56" y="12"/>
                  </a:cubicBezTo>
                  <a:cubicBezTo>
                    <a:pt x="60" y="12"/>
                    <a:pt x="64" y="8"/>
                    <a:pt x="64" y="4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92" y="0"/>
                    <a:pt x="92" y="0"/>
                    <a:pt x="92" y="0"/>
                  </a:cubicBezTo>
                  <a:lnTo>
                    <a:pt x="92" y="28"/>
                  </a:lnTo>
                  <a:close/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7" name="Freeform 66">
              <a:extLst>
                <a:ext uri="{FF2B5EF4-FFF2-40B4-BE49-F238E27FC236}">
                  <a16:creationId xmlns:a16="http://schemas.microsoft.com/office/drawing/2014/main" id="{395C04A5-B67A-F940-9138-A0B78E8D73D5}"/>
                </a:ext>
              </a:extLst>
            </p:cNvPr>
            <p:cNvSpPr>
              <a:spLocks/>
            </p:cNvSpPr>
            <p:nvPr/>
          </p:nvSpPr>
          <p:spPr bwMode="auto">
            <a:xfrm>
              <a:off x="7726363" y="3044826"/>
              <a:ext cx="74613" cy="90488"/>
            </a:xfrm>
            <a:custGeom>
              <a:avLst/>
              <a:gdLst>
                <a:gd name="T0" fmla="*/ 0 w 47"/>
                <a:gd name="T1" fmla="*/ 57 h 57"/>
                <a:gd name="T2" fmla="*/ 33 w 47"/>
                <a:gd name="T3" fmla="*/ 0 h 57"/>
                <a:gd name="T4" fmla="*/ 47 w 47"/>
                <a:gd name="T5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57">
                  <a:moveTo>
                    <a:pt x="0" y="57"/>
                  </a:moveTo>
                  <a:lnTo>
                    <a:pt x="33" y="0"/>
                  </a:lnTo>
                  <a:lnTo>
                    <a:pt x="47" y="0"/>
                  </a:lnTo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8" name="Freeform 67">
              <a:extLst>
                <a:ext uri="{FF2B5EF4-FFF2-40B4-BE49-F238E27FC236}">
                  <a16:creationId xmlns:a16="http://schemas.microsoft.com/office/drawing/2014/main" id="{945CD137-0027-1249-9DF1-028ACDC82999}"/>
                </a:ext>
              </a:extLst>
            </p:cNvPr>
            <p:cNvSpPr>
              <a:spLocks/>
            </p:cNvSpPr>
            <p:nvPr/>
          </p:nvSpPr>
          <p:spPr bwMode="auto">
            <a:xfrm>
              <a:off x="7996238" y="3044826"/>
              <a:ext cx="76200" cy="90488"/>
            </a:xfrm>
            <a:custGeom>
              <a:avLst/>
              <a:gdLst>
                <a:gd name="T0" fmla="*/ 0 w 48"/>
                <a:gd name="T1" fmla="*/ 0 h 57"/>
                <a:gd name="T2" fmla="*/ 15 w 48"/>
                <a:gd name="T3" fmla="*/ 0 h 57"/>
                <a:gd name="T4" fmla="*/ 48 w 48"/>
                <a:gd name="T5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57">
                  <a:moveTo>
                    <a:pt x="0" y="0"/>
                  </a:moveTo>
                  <a:lnTo>
                    <a:pt x="15" y="0"/>
                  </a:lnTo>
                  <a:lnTo>
                    <a:pt x="48" y="57"/>
                  </a:lnTo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pic>
        <p:nvPicPr>
          <p:cNvPr id="10" name="Picture 9" descr="Chart, pie chart&#10;&#10;Description automatically generated">
            <a:extLst>
              <a:ext uri="{FF2B5EF4-FFF2-40B4-BE49-F238E27FC236}">
                <a16:creationId xmlns:a16="http://schemas.microsoft.com/office/drawing/2014/main" id="{19D85126-267E-D44E-9B0C-1FE03FB7D85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7179" y="825500"/>
            <a:ext cx="5003800" cy="520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4207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PI2e19fAKm6n8fg_Atj3Q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PI2e19fAKm6n8fg_Atj3Q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PI2e19fAKm6n8fg_Atj3Q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6.dje..5j1bgm_6VzoUJA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glcS7V6RsVPtr9.KlR1rw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PI2e19fAKm6n8fg_Atj3Q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Office Theme">
  <a:themeElements>
    <a:clrScheme name="Netflix">
      <a:dk1>
        <a:srgbClr val="000000"/>
      </a:dk1>
      <a:lt1>
        <a:srgbClr val="FFFFFF"/>
      </a:lt1>
      <a:dk2>
        <a:srgbClr val="FFFFFF"/>
      </a:dk2>
      <a:lt2>
        <a:srgbClr val="E7E6E6"/>
      </a:lt2>
      <a:accent1>
        <a:srgbClr val="DB0605"/>
      </a:accent1>
      <a:accent2>
        <a:srgbClr val="740405"/>
      </a:accent2>
      <a:accent3>
        <a:srgbClr val="0C090D"/>
      </a:accent3>
      <a:accent4>
        <a:srgbClr val="424342"/>
      </a:accent4>
      <a:accent5>
        <a:srgbClr val="F1F2F1"/>
      </a:accent5>
      <a:accent6>
        <a:srgbClr val="FFFFFF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2947</TotalTime>
  <Words>1262</Words>
  <Application>Microsoft Macintosh PowerPoint</Application>
  <PresentationFormat>Widescreen</PresentationFormat>
  <Paragraphs>119</Paragraphs>
  <Slides>15</Slides>
  <Notes>14</Notes>
  <HiddenSlides>0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7" baseType="lpstr">
      <vt:lpstr>-apple-system</vt:lpstr>
      <vt:lpstr>Arial</vt:lpstr>
      <vt:lpstr>Calibri</vt:lpstr>
      <vt:lpstr>Google Sans Text</vt:lpstr>
      <vt:lpstr>Open Sans</vt:lpstr>
      <vt:lpstr>Roboto</vt:lpstr>
      <vt:lpstr>Segoe UI</vt:lpstr>
      <vt:lpstr>Segoe UI Light</vt:lpstr>
      <vt:lpstr>Times New Roman</vt:lpstr>
      <vt:lpstr>Wingdings</vt:lpstr>
      <vt:lpstr>Office Theme</vt:lpstr>
      <vt:lpstr>think-cell Slide</vt:lpstr>
      <vt:lpstr>PowerPoint Presentation</vt:lpstr>
      <vt:lpstr>Outline</vt:lpstr>
      <vt:lpstr>PowerPoint Presentation</vt:lpstr>
      <vt:lpstr>DESIGN</vt:lpstr>
      <vt:lpstr>DATA</vt:lpstr>
      <vt:lpstr>ALGORITHMS</vt:lpstr>
      <vt:lpstr>ALGORITHMS</vt:lpstr>
      <vt:lpstr>PowerPoint Presentation</vt:lpstr>
      <vt:lpstr>CONCLUSIONS</vt:lpstr>
      <vt:lpstr>CONCLUSIONS</vt:lpstr>
      <vt:lpstr>CONCLUSIONS</vt:lpstr>
      <vt:lpstr>CONCLUSIONS</vt:lpstr>
      <vt:lpstr>CONCLUSIONS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erybagas</dc:creator>
  <cp:lastModifiedBy>Abdullah Alshehri</cp:lastModifiedBy>
  <cp:revision>228</cp:revision>
  <dcterms:created xsi:type="dcterms:W3CDTF">2019-08-16T12:08:31Z</dcterms:created>
  <dcterms:modified xsi:type="dcterms:W3CDTF">2021-12-15T14:40:50Z</dcterms:modified>
</cp:coreProperties>
</file>